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tags/tag6.xml" ContentType="application/vnd.openxmlformats-officedocument.presentationml.tags+xml"/>
  <Override PartName="/ppt/notesSlides/notesSlide9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4"/>
  </p:notesMasterIdLst>
  <p:sldIdLst>
    <p:sldId id="256" r:id="rId2"/>
    <p:sldId id="257" r:id="rId3"/>
    <p:sldId id="258" r:id="rId4"/>
    <p:sldId id="261" r:id="rId5"/>
    <p:sldId id="265" r:id="rId6"/>
    <p:sldId id="266" r:id="rId7"/>
    <p:sldId id="264" r:id="rId8"/>
    <p:sldId id="270" r:id="rId9"/>
    <p:sldId id="269" r:id="rId10"/>
    <p:sldId id="260" r:id="rId11"/>
    <p:sldId id="262" r:id="rId12"/>
    <p:sldId id="281" r:id="rId13"/>
    <p:sldId id="272" r:id="rId14"/>
    <p:sldId id="284" r:id="rId15"/>
    <p:sldId id="273" r:id="rId16"/>
    <p:sldId id="303" r:id="rId17"/>
    <p:sldId id="274" r:id="rId18"/>
    <p:sldId id="318" r:id="rId19"/>
    <p:sldId id="321" r:id="rId20"/>
    <p:sldId id="277" r:id="rId21"/>
    <p:sldId id="332" r:id="rId22"/>
    <p:sldId id="286" r:id="rId23"/>
    <p:sldId id="334" r:id="rId24"/>
    <p:sldId id="335" r:id="rId25"/>
    <p:sldId id="336" r:id="rId26"/>
    <p:sldId id="337" r:id="rId27"/>
    <p:sldId id="333" r:id="rId28"/>
    <p:sldId id="341" r:id="rId29"/>
    <p:sldId id="292" r:id="rId30"/>
    <p:sldId id="342" r:id="rId31"/>
    <p:sldId id="290" r:id="rId32"/>
    <p:sldId id="378" r:id="rId33"/>
    <p:sldId id="374" r:id="rId34"/>
    <p:sldId id="352" r:id="rId35"/>
    <p:sldId id="407" r:id="rId36"/>
    <p:sldId id="383" r:id="rId37"/>
    <p:sldId id="349" r:id="rId38"/>
    <p:sldId id="385" r:id="rId39"/>
    <p:sldId id="384" r:id="rId40"/>
    <p:sldId id="386" r:id="rId41"/>
    <p:sldId id="380" r:id="rId42"/>
    <p:sldId id="381" r:id="rId43"/>
    <p:sldId id="382" r:id="rId44"/>
    <p:sldId id="379" r:id="rId45"/>
    <p:sldId id="368" r:id="rId46"/>
    <p:sldId id="369" r:id="rId47"/>
    <p:sldId id="389" r:id="rId48"/>
    <p:sldId id="387" r:id="rId49"/>
    <p:sldId id="388" r:id="rId50"/>
    <p:sldId id="350" r:id="rId51"/>
    <p:sldId id="399" r:id="rId52"/>
    <p:sldId id="351" r:id="rId53"/>
    <p:sldId id="390" r:id="rId54"/>
    <p:sldId id="391" r:id="rId55"/>
    <p:sldId id="370" r:id="rId56"/>
    <p:sldId id="371" r:id="rId57"/>
    <p:sldId id="400" r:id="rId58"/>
    <p:sldId id="401" r:id="rId59"/>
    <p:sldId id="353" r:id="rId60"/>
    <p:sldId id="408" r:id="rId61"/>
    <p:sldId id="409" r:id="rId62"/>
    <p:sldId id="402" r:id="rId63"/>
    <p:sldId id="354" r:id="rId64"/>
    <p:sldId id="404" r:id="rId65"/>
    <p:sldId id="405" r:id="rId66"/>
    <p:sldId id="355" r:id="rId67"/>
    <p:sldId id="403" r:id="rId68"/>
    <p:sldId id="358" r:id="rId69"/>
    <p:sldId id="356" r:id="rId70"/>
    <p:sldId id="376" r:id="rId71"/>
    <p:sldId id="357" r:id="rId72"/>
    <p:sldId id="410" r:id="rId73"/>
    <p:sldId id="377" r:id="rId74"/>
    <p:sldId id="360" r:id="rId75"/>
    <p:sldId id="361" r:id="rId76"/>
    <p:sldId id="373" r:id="rId77"/>
    <p:sldId id="362" r:id="rId78"/>
    <p:sldId id="359" r:id="rId79"/>
    <p:sldId id="367" r:id="rId80"/>
    <p:sldId id="392" r:id="rId81"/>
    <p:sldId id="393" r:id="rId82"/>
    <p:sldId id="394" r:id="rId83"/>
    <p:sldId id="395" r:id="rId84"/>
    <p:sldId id="396" r:id="rId85"/>
    <p:sldId id="397" r:id="rId86"/>
    <p:sldId id="363" r:id="rId87"/>
    <p:sldId id="364" r:id="rId88"/>
    <p:sldId id="366" r:id="rId89"/>
    <p:sldId id="365" r:id="rId90"/>
    <p:sldId id="398" r:id="rId91"/>
    <p:sldId id="406" r:id="rId92"/>
    <p:sldId id="345" r:id="rId9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Lst>
        </p14:section>
        <p14:section name="Domain" id="{DD156845-E9F6-854B-81EF-2E5F674AA0EF}">
          <p14:sldIdLst>
            <p14:sldId id="265"/>
            <p14:sldId id="266"/>
            <p14:sldId id="264"/>
          </p14:sldIdLst>
        </p14:section>
        <p14:section name="New System" id="{721951A0-E923-CA43-81E1-9BABB61AA061}">
          <p14:sldIdLst>
            <p14:sldId id="270"/>
            <p14:sldId id="269"/>
            <p14:sldId id="260"/>
          </p14:sldIdLst>
        </p14:section>
        <p14:section name="Bulk Ingest" id="{91F9A68A-EE39-4447-8331-2964273E2E62}">
          <p14:sldIdLst>
            <p14:sldId id="262"/>
            <p14:sldId id="281"/>
          </p14:sldIdLst>
        </p14:section>
        <p14:section name="Campaign Stage" id="{AAED1F5A-BC0F-694A-AEDB-02A29FF62485}">
          <p14:sldIdLst>
            <p14:sldId id="272"/>
            <p14:sldId id="284"/>
          </p14:sldIdLst>
        </p14:section>
        <p14:section name="Send Mesage Stage" id="{F11C5063-47F0-DD49-B0EA-C83B46356E12}">
          <p14:sldIdLst>
            <p14:sldId id="273"/>
            <p14:sldId id="303"/>
          </p14:sldIdLst>
        </p14:section>
        <p14:section name="Bulk Update Stage" id="{BC04F6EF-C94E-0F4D-B42F-9A98227CA79D}">
          <p14:sldIdLst>
            <p14:sldId id="274"/>
            <p14:sldId id="318"/>
          </p14:sldIdLst>
        </p14:section>
        <p14:section name="Carrier Stage" id="{783D7FBE-941B-794F-B889-E36EC9D0D679}">
          <p14:sldIdLst>
            <p14:sldId id="321"/>
            <p14:sldId id="277"/>
            <p14:sldId id="332"/>
          </p14:sldIdLst>
        </p14:section>
        <p14:section name="Campaign Sending Windows" id="{C27ECEF4-4C09-8447-95F6-F0FAD5D6DF7F}">
          <p14:sldIdLst>
            <p14:sldId id="286"/>
            <p14:sldId id="334"/>
            <p14:sldId id="335"/>
            <p14:sldId id="336"/>
            <p14:sldId id="337"/>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Broadway Fork" id="{982CBAD7-D1C7-2D49-8AA5-A6D94EEE6D38}">
          <p14:sldIdLst>
            <p14:sldId id="290"/>
          </p14:sldIdLst>
        </p14:section>
        <p14:section name="Broadway and Rabbit in Anger: Act I" id="{7A791DCB-134A-1C4E-8EC3-2CAEBA1C8C7E}">
          <p14:sldIdLst>
            <p14:sldId id="378"/>
            <p14:sldId id="374"/>
          </p14:sldIdLst>
        </p14:section>
        <p14:section name="Act: The Pooling" id="{710AC005-79AE-DC44-B3DF-E9832A9F0803}">
          <p14:sldIdLst>
            <p14:sldId id="352"/>
            <p14:sldId id="407"/>
            <p14:sldId id="383"/>
            <p14:sldId id="349"/>
            <p14:sldId id="385"/>
            <p14:sldId id="384"/>
            <p14:sldId id="386"/>
            <p14:sldId id="380"/>
            <p14:sldId id="381"/>
            <p14:sldId id="382"/>
            <p14:sldId id="379"/>
            <p14:sldId id="368"/>
            <p14:sldId id="369"/>
            <p14:sldId id="389"/>
            <p14:sldId id="387"/>
            <p14:sldId id="388"/>
            <p14:sldId id="350"/>
            <p14:sldId id="399"/>
            <p14:sldId id="351"/>
            <p14:sldId id="390"/>
            <p14:sldId id="391"/>
            <p14:sldId id="370"/>
            <p14:sldId id="371"/>
            <p14:sldId id="400"/>
            <p14:sldId id="401"/>
          </p14:sldIdLst>
        </p14:section>
        <p14:section name="Act II: The Channeling" id="{DBBD9920-8B6D-2740-892C-0364B86E705C}">
          <p14:sldIdLst>
            <p14:sldId id="353"/>
            <p14:sldId id="408"/>
            <p14:sldId id="409"/>
            <p14:sldId id="402"/>
            <p14:sldId id="354"/>
            <p14:sldId id="404"/>
            <p14:sldId id="405"/>
            <p14:sldId id="355"/>
            <p14:sldId id="403"/>
            <p14:sldId id="358"/>
          </p14:sldIdLst>
        </p14:section>
        <p14:section name="Act III: The Processing" id="{ACAA4867-B678-2A42-A642-98B1DB2E1118}">
          <p14:sldIdLst>
            <p14:sldId id="356"/>
            <p14:sldId id="376"/>
            <p14:sldId id="357"/>
            <p14:sldId id="410"/>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92"/>
            <p14:sldId id="393"/>
            <p14:sldId id="394"/>
            <p14:sldId id="395"/>
            <p14:sldId id="396"/>
            <p14:sldId id="397"/>
            <p14:sldId id="363"/>
            <p14:sldId id="364"/>
            <p14:sldId id="366"/>
            <p14:sldId id="365"/>
            <p14:sldId id="398"/>
            <p14:sldId id="406"/>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22F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40"/>
    <p:restoredTop sz="70624"/>
  </p:normalViewPr>
  <p:slideViewPr>
    <p:cSldViewPr snapToGrid="0">
      <p:cViewPr varScale="1">
        <p:scale>
          <a:sx n="112" d="100"/>
          <a:sy n="112" d="100"/>
        </p:scale>
        <p:origin x="696" y="176"/>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notesMaster" Target="notesMasters/notesMaster1.xml"/><Relationship Id="rId9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media/image1.jpg>
</file>

<file path=ppt/media/image10.png>
</file>

<file path=ppt/media/image100.png>
</file>

<file path=ppt/media/image101.svg>
</file>

<file path=ppt/media/image102.png>
</file>

<file path=ppt/media/image103.svg>
</file>

<file path=ppt/media/image104.png>
</file>

<file path=ppt/media/image105.svg>
</file>

<file path=ppt/media/image106.jpg>
</file>

<file path=ppt/media/image107.jpg>
</file>

<file path=ppt/media/image108.jpg>
</file>

<file path=ppt/media/image109.jpg>
</file>

<file path=ppt/media/image11.svg>
</file>

<file path=ppt/media/image110.jpg>
</file>

<file path=ppt/media/image111.png>
</file>

<file path=ppt/media/image112.svg>
</file>

<file path=ppt/media/image113.jpg>
</file>

<file path=ppt/media/image114.jpg>
</file>

<file path=ppt/media/image115.jpg>
</file>

<file path=ppt/media/image116.jpeg>
</file>

<file path=ppt/media/image117.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jpg>
</file>

<file path=ppt/media/image20.png>
</file>

<file path=ppt/media/image21.svg>
</file>

<file path=ppt/media/image22.jp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png>
</file>

<file path=ppt/media/image35.jpg>
</file>

<file path=ppt/media/image36.jpg>
</file>

<file path=ppt/media/image37.jpg>
</file>

<file path=ppt/media/image38.jpg>
</file>

<file path=ppt/media/image39.jpg>
</file>

<file path=ppt/media/image4.svg>
</file>

<file path=ppt/media/image40.png>
</file>

<file path=ppt/media/image41.svg>
</file>

<file path=ppt/media/image42.jpg>
</file>

<file path=ppt/media/image43.jpg>
</file>

<file path=ppt/media/image44.png>
</file>

<file path=ppt/media/image45.pn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54.jpg>
</file>

<file path=ppt/media/image55.jpg>
</file>

<file path=ppt/media/image56.png>
</file>

<file path=ppt/media/image57.png>
</file>

<file path=ppt/media/image58.svg>
</file>

<file path=ppt/media/image59.png>
</file>

<file path=ppt/media/image6.svg>
</file>

<file path=ppt/media/image60.jpg>
</file>

<file path=ppt/media/image61.jpg>
</file>

<file path=ppt/media/image62.jpg>
</file>

<file path=ppt/media/image63.png>
</file>

<file path=ppt/media/image64.png>
</file>

<file path=ppt/media/image65.jpg>
</file>

<file path=ppt/media/image66.jpg>
</file>

<file path=ppt/media/image67.png>
</file>

<file path=ppt/media/image68.png>
</file>

<file path=ppt/media/image69.png>
</file>

<file path=ppt/media/image7.png>
</file>

<file path=ppt/media/image70.svg>
</file>

<file path=ppt/media/image71.jpg>
</file>

<file path=ppt/media/image72.png>
</file>

<file path=ppt/media/image73.png>
</file>

<file path=ppt/media/image74.jpg>
</file>

<file path=ppt/media/image75.jpg>
</file>

<file path=ppt/media/image76.png>
</file>

<file path=ppt/media/image77.svg>
</file>

<file path=ppt/media/image78.png>
</file>

<file path=ppt/media/image79.svg>
</file>

<file path=ppt/media/image8.svg>
</file>

<file path=ppt/media/image80.jpg>
</file>

<file path=ppt/media/image81.png>
</file>

<file path=ppt/media/image82.svg>
</file>

<file path=ppt/media/image83.jpg>
</file>

<file path=ppt/media/image84.jpg>
</file>

<file path=ppt/media/image85.png>
</file>

<file path=ppt/media/image86.jpg>
</file>

<file path=ppt/media/image87.png>
</file>

<file path=ppt/media/image88.jpg>
</file>

<file path=ppt/media/image89.jpg>
</file>

<file path=ppt/media/image9.jpg>
</file>

<file path=ppt/media/image90.jpg>
</file>

<file path=ppt/media/image91.jpg>
</file>

<file path=ppt/media/image92.jpg>
</file>

<file path=ppt/media/image93.jp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everybody! Today we’re going to be going over a use case of a multi-stage Broadway pipeline that we built to send text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Let’s ship it.</a:t>
            </a:r>
          </a:p>
          <a:p>
            <a:endParaRPr lang="en-US" dirty="0"/>
          </a:p>
          <a:p>
            <a:r>
              <a:rPr lang="en-US" dirty="0"/>
              <a:t>Any questions? Does everybody feel like they understand the system just from this diagram? We don’t have time to go over everything today, but let’s speed run through the stages.</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Instead of persisting each message individually, we’re going to persist them in batches with bulk insert operations. Broadway supports this out of the box.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After all of that data is persisted, each message is sent along to the queue for the correct campaign queue in the next stage.</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customers send messages as part of what we call "campaigns" in our domain. 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so we can route messages correctly. We also turn this stage on and off at certain hours of the day for each campaign. Nobody wants political text messages in the middle of the night.</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Non-US campaigns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 We do this through Broadway back pressure</a:t>
            </a:r>
          </a:p>
          <a:p>
            <a:endParaRPr lang="en-US" dirty="0"/>
          </a:p>
          <a:p>
            <a:r>
              <a:rPr lang="en-US" dirty="0"/>
              <a:t>Assuming a consumer can successfully send an SMS or MMS to the provider, we then publish two Rabbit messages. One will go to a bulk update queue and the other will go to a side effects queue.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a:t>
            </a:r>
          </a:p>
          <a:p>
            <a:endParaRPr lang="en-US" dirty="0"/>
          </a:p>
          <a:p>
            <a:r>
              <a:rPr lang="en-US" dirty="0"/>
              <a:t>We insert into the DB and then broadcast info about the message. Maybe the UI needs to update in some way. Maybe some other system cares. In many other ecosystems, this would be another job for the message broker. We just use Phoenix </a:t>
            </a:r>
            <a:r>
              <a:rPr lang="en-US" dirty="0" err="1"/>
              <a:t>PubSub</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But what about this big middle part of the diagram? This is where The Campaign Registry and carrier rate limits live.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 spend my work hours as an Elixir dev at </a:t>
            </a:r>
            <a:r>
              <a:rPr lang="en-US" dirty="0" err="1"/>
              <a:t>GetThru</a:t>
            </a:r>
            <a:r>
              <a:rPr lang="en-US" dirty="0"/>
              <a:t>. I only started working in Elixir professionally a couple of years ago, so I'm excited to make it to my first Elixir Conf.</a:t>
            </a:r>
          </a:p>
          <a:p>
            <a:endParaRPr lang="en-US" dirty="0"/>
          </a:p>
          <a:p>
            <a:r>
              <a:rPr lang="en-US" dirty="0"/>
              <a:t>You can mostly find me these days on Mastodon. These slides will be available on GitHub. I'll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end up with separate queues and consumers for each carrier and TCR campaign combination. TCR tells how what our rate limits are for each carrier. All these rate limits are enforced through back pressure, except for T-Mobile. They use a daily cap that we have to enforce through a counter in Redis.</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speed run through our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sending windows each day when we’re allowed to send text messages for a campaign.</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processes for this.</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managing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most of that done way back in January. It was time to start some serious QA before rolling it to customers.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We ended up declaring tech debt bankruptcy and forked our messenger UI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 We’re supposed to rate limit SMS traffic by segments. Segments are sections of an SMS message.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We have our own internal fork that adds message weights. For now, we’re maintaining this fork ourselves. We’re not sure if it’s something that makes sense in the core Broadway Rabbit producer.</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quick overview of our domain and some lessons learned before launch. If you want a more thorough breakdown, I encourage you to check out a previous version of this talk that I gave at Stir Trek back in May before the we had started rolling the system out. That QR code will take you right there and it will be linked to in the repo I'll share at the end of the talk.</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38875227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real learning starts though when you start using a system in anger.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to kick the tires on it in prod. That went well. We found a few bugs and quickly fixed them. Our customers were finally sending messages through the Super Collider! Things were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the system is unused at certain hours is that you have convenient release windows. We decided to take advantage of this to turn on the first release group in the middle of the night.</a:t>
            </a:r>
          </a:p>
          <a:p>
            <a:endParaRPr lang="en-US" dirty="0"/>
          </a:p>
          <a:p>
            <a:r>
              <a:rPr lang="en-US" dirty="0"/>
              <a:t>We clicked the button and 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how you get a chart like this showing your Rabbit connections</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0034652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were seeing a 1-to-1 relationship between connections and channels on Rabbit. This is the default behavior of the Broadway RabbitMQ producer. Every producer creates a new connection to Rabbit and opens a single channel on that connection to manage consuming messages from a queue.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works ok for apps with a limited number of consumers. It is not fine for an app with thousands of consumers. A 1-to-1 ratio of connections to channels is violates the RabbitMQ recommendation to create few connections with many channels.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attempted to create almost 12K Broadway consumers. That means we attempted to create almost 12K connections to our poor Rabbit cluster.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32506418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good news is that the Broadway RabbitMQ producer allows you to pass in your own implementation of the </a:t>
            </a:r>
            <a:r>
              <a:rPr lang="en-US" dirty="0" err="1"/>
              <a:t>Broadway.RabbitMQ.ChannelPool</a:t>
            </a:r>
            <a:r>
              <a:rPr lang="en-US" dirty="0"/>
              <a:t> </a:t>
            </a:r>
            <a:r>
              <a:rPr lang="en-US" dirty="0" err="1"/>
              <a:t>behaviour</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configuring the consumer on your Broadway producer, you can pass in configuration for a custom pool.</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15354271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the </a:t>
            </a:r>
            <a:r>
              <a:rPr lang="en-US" dirty="0" err="1"/>
              <a:t>behaviour</a:t>
            </a:r>
            <a:r>
              <a:rPr lang="en-US" dirty="0"/>
              <a:t> from the docs. You can see there are only two callbacks to implement, </a:t>
            </a:r>
            <a:r>
              <a:rPr lang="en-US" dirty="0" err="1"/>
              <a:t>checkout_channel</a:t>
            </a:r>
            <a:r>
              <a:rPr lang="en-US" dirty="0"/>
              <a:t> and </a:t>
            </a:r>
            <a:r>
              <a:rPr lang="en-US" dirty="0" err="1"/>
              <a:t>checkin_channel</a:t>
            </a:r>
            <a:r>
              <a:rPr lang="en-US" dirty="0"/>
              <a:t>.</a:t>
            </a:r>
          </a:p>
          <a:p>
            <a:endParaRPr lang="en-US" dirty="0"/>
          </a:p>
          <a:p>
            <a:r>
              <a:rPr lang="en-US" dirty="0"/>
              <a:t>There are some existing libraries out there, but we decided to roll our own fix.</a:t>
            </a:r>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3833167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a:t>
            </a:r>
          </a:p>
          <a:p>
            <a:endParaRPr lang="en-US" dirty="0"/>
          </a:p>
          <a:p>
            <a:r>
              <a:rPr lang="en-US" dirty="0"/>
              <a:t>For today though, we’re only going to be looking at </a:t>
            </a:r>
            <a:r>
              <a:rPr lang="en-US" dirty="0" err="1"/>
              <a:t>ThruText</a:t>
            </a:r>
            <a:r>
              <a:rPr lang="en-US" dirty="0"/>
              <a:t>. You might send text about your university's giving day or a get out the vote campaign.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application startup, we create a connection to Rabbit for each BEAM scheduler. By default, there are two schedulers per core. This example shows the situation on a one core machine. When checking out a channel, each producer gets the connection for its scheduler and then opens a channel. </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962113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channels have been opened across the two connections, one for each producer. Each producer now has access to a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36028725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producer closes, it attempts to check the channel in.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39335615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producer is closed and the channel has been closed. The underlying connection still exists.</a:t>
            </a:r>
          </a:p>
          <a:p>
            <a:endParaRPr lang="en-US" dirty="0"/>
          </a:p>
          <a:p>
            <a:r>
              <a:rPr lang="en-US" dirty="0"/>
              <a:t>This is working well for us. This fix allowed us to turn the Super Collider on successfully for the first release group, but it also showed the need for one other tweak.</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1972807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Elixir is great at spinning up thousands of processes in a very short amount of time. However, when turning on the Super Collider for the first time in each release group, we quickly realized we needed to throttle how fast the consumers were being created.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Broadway consumers will create the queue if it does not exist. Without throttling, we attempted to create thousands of queues in Rabbit all at once. This is a one-time hit the first time a release group is turned on, but it spiked Rabbit resource usage enough to spook us.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 Processes are cheap to spin up, but think through what systems those processes are all talking to.</a:t>
            </a:r>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21631492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a:t>
            </a:r>
          </a:p>
          <a:p>
            <a:r>
              <a:rPr lang="en-US" dirty="0"/>
              <a:t>They don’t support the Rabbit Prometheus plugin and want you to query </a:t>
            </a:r>
            <a:r>
              <a:rPr lang="en-US" dirty="0" err="1"/>
              <a:t>Cloudwatch</a:t>
            </a:r>
            <a:r>
              <a:rPr lang="en-US" dirty="0"/>
              <a:t> logs instead.</a:t>
            </a:r>
          </a:p>
          <a:p>
            <a:endParaRPr lang="en-US" dirty="0"/>
          </a:p>
          <a:p>
            <a:r>
              <a:rPr lang="en-US" dirty="0"/>
              <a:t>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making those fixes, we were able to successfully turn on the Super Collider for our first release group. While we didn’t run into any large incidents again with this release group, we did have a number of smaller issues to address.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lets you register a handler for this. The problem is that our code expected this to return an error. Publishing with the mandatory flag to a non-existent queue returns `:ok` and then the return handler gets called if you've registered one.</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18987002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default behavior. There is a </a:t>
            </a:r>
            <a:r>
              <a:rPr lang="en-US" dirty="0" err="1"/>
              <a:t>Rabbbit</a:t>
            </a:r>
            <a:r>
              <a:rPr lang="en-US" dirty="0"/>
              <a:t> exchange, a couple of queues, and a couple of bindings. When a message gets sent to the exchange with a routing key of “</a:t>
            </a:r>
            <a:r>
              <a:rPr lang="en-US" dirty="0" err="1"/>
              <a:t>bad_route</a:t>
            </a:r>
            <a:r>
              <a:rPr lang="en-US" dirty="0"/>
              <a:t>”, none of the bindings match, so Rabbit doesn’t route it to any queues. It just drops into the void and sends a </a:t>
            </a:r>
            <a:r>
              <a:rPr lang="en-US" dirty="0" err="1"/>
              <a:t>basic.return</a:t>
            </a:r>
            <a:r>
              <a:rPr lang="en-US" dirty="0"/>
              <a:t> message back to the producer.</a:t>
            </a:r>
          </a:p>
          <a:p>
            <a:endParaRPr lang="en-US" dirty="0"/>
          </a:p>
          <a:p>
            <a:r>
              <a:rPr lang="en-US" dirty="0"/>
              <a:t>Instead of implementing this handler and dealing with what is now an asynchronous publish operation, we went with a solution in Rabbit itself.</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5006564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563680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start looking at our system, let's go over a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both in dollars and processing time. It's a terrible feeling to see your system melting down and your dashboards stop working because you're sending so much telemetry that your Datadog agent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We also know that our traffic is very bursty. A very common usage pattern for us is low traffic with spikes as a customer launches a large campaign and sends all of their initial messages. That means we can get lag in our DD agents when they get a burst of traffic.</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187242335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These rate limits can vary depending on a number of factors. In response to certain events from TCR, we need to call their API to get the latest rate limits for a TCR campaign.</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the TCR API has its own rate limit.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a:t>
            </a:r>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11489141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was that our usage of this cache was wildly different than the legacy system. On application boot, we start many TCR consumers. Every single one checked the cache for its rate limit, but nothing was cached yet. As campaigns opened, the hit rate was low because of the low TTL. On cache misses, we made an API call to TCR.</a:t>
            </a:r>
          </a:p>
          <a:p>
            <a:endParaRPr lang="en-US" dirty="0"/>
          </a:p>
          <a:p>
            <a:r>
              <a:rPr lang="en-US" dirty="0"/>
              <a:t>That’s all fine. The problem is that the TCR API rate limit is 20 calls/second. Our usage patterns had changed and we were blowing past this rate limit.</a:t>
            </a:r>
          </a:p>
          <a:p>
            <a:endParaRPr lang="en-US" dirty="0"/>
          </a:p>
          <a:p>
            <a:r>
              <a:rPr lang="en-US" dirty="0"/>
              <a:t>The cache had made another choice that didn't work well for our new use case. When the rate limit was exceeded,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It was wild and unexpected though that we got burned by a rate limit getting our rate limits. We now store these in our DB and only update them when necessary. We don't hit their API all the time anymore.</a:t>
            </a:r>
          </a:p>
          <a:p>
            <a:endParaRPr lang="en-US" dirty="0"/>
          </a:p>
          <a:p>
            <a:r>
              <a:rPr lang="en-US" dirty="0"/>
              <a:t>Caching is great, but you need to understand your caching if your usage of it changes wildly. Was that cache making assumptions that no longer apply?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6985280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saw that messages in retry queues were not going to the DLQ after failing too many times. The messages just disappeared even though we had marked them as failed.</a:t>
            </a:r>
          </a:p>
          <a:p>
            <a:endParaRPr lang="en-US" dirty="0"/>
          </a:p>
          <a:p>
            <a:r>
              <a:rPr lang="en-US" dirty="0"/>
              <a:t>Luckily, we realized this relatively quickly and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12866223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Retry queues have been a recurring focus for us </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retry strategy is based on this article by Brian </a:t>
            </a:r>
            <a:r>
              <a:rPr lang="en-US" dirty="0" err="1"/>
              <a:t>Storti</a:t>
            </a:r>
            <a:r>
              <a:rPr lang="en-US" dirty="0"/>
              <a:t>. If you're building an event or message-driven system with a lot of retries, then read this article.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4794159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we ended up. The application publishes message to the exchange, which get routed to a queue. A Broadway consumer processes those messages and something goes wrong. It publishes to a retry exchange. Based on how many times the message has failed, the message goes to a retry queue where every message has the same Time To Live. This is important because Rabbit messages in a queue can only expire in order. If every message in the queue has the same TTL length, then they will expire in order.</a:t>
            </a:r>
          </a:p>
          <a:p>
            <a:endParaRPr lang="en-US" dirty="0"/>
          </a:p>
          <a:p>
            <a:r>
              <a:rPr lang="en-US" dirty="0"/>
              <a:t>When the TTL expires in each retry queue, the message is sent back to our original exchange and routed again for retry. We made some mistakes in getting here though.</a:t>
            </a:r>
          </a:p>
          <a:p>
            <a:endParaRPr lang="en-US" dirty="0"/>
          </a:p>
          <a:p>
            <a:r>
              <a:rPr lang="en-US" dirty="0"/>
              <a:t>First, we were dynamically creating companion retry queues for each queue in our system. That was unnecessary.</a:t>
            </a:r>
          </a:p>
          <a:p>
            <a:endParaRPr lang="en-US" dirty="0"/>
          </a:p>
          <a:p>
            <a:r>
              <a:rPr lang="en-US" dirty="0"/>
              <a:t>Dynamic retry queues risk an explosion of queues in a worst-case scenario. If an incident causes messages to start retrying across many campaigns, all of a sudden we're creating many more queues. This risks cascading failures. If an incident creates so many retry queues that Rabbit performance degrades, then we're in for a world of pain.</a:t>
            </a:r>
          </a:p>
          <a:p>
            <a:endParaRPr lang="en-US" dirty="0"/>
          </a:p>
          <a:p>
            <a:r>
              <a:rPr lang="en-US" dirty="0"/>
              <a:t>Most of the retries use exponential backoff. We have a set of 10 static retry queues, one for each attempt. All messages in the first retry queue have the same TTL. So do the second and so on. When the TTL expires, the message gets routed back to its origin queue according to it's routing key through the main Rabbit exchange.</a:t>
            </a:r>
          </a:p>
          <a:p>
            <a:endParaRPr lang="en-US" dirty="0"/>
          </a:p>
          <a:p>
            <a:r>
              <a:rPr lang="en-US" dirty="0"/>
              <a:t>This gives us a static amount of resource usage and eliminates any issues with dynamic queue creation for retries.</a:t>
            </a:r>
          </a:p>
          <a:p>
            <a:endParaRPr lang="en-US" dirty="0"/>
          </a:p>
          <a:p>
            <a:r>
              <a:rPr lang="en-US" dirty="0"/>
              <a:t>For domain reasons, T-Mobile retries are special. T-Mobile has a daily cap instead of a per minute or second rate limit. Once the daily cap is hit, very message for that TCR campaign get sent to a T-Mobile retry queue with a TTL of midnight PT.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expired.</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4291580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for physical infrastructure.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 was crumbling before our very eyes. We had gone from our steady state of ~60K channels in Rabbit all the way up to 400K. </a:t>
            </a:r>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24659883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CPU usage on every Rabbit node in the cluster was pegged at 100%. Memory was using a large amount of swap. We were unable to get the system under control and started disabling the Super Collider for each release group to try and recover. This rolled customers back to our legacy system so they could continue to send messages while we surveyed the wreckage.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4847913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mentioned earlier that </a:t>
            </a:r>
            <a:r>
              <a:rPr lang="en-US" dirty="0" err="1"/>
              <a:t>CloudAMQP</a:t>
            </a:r>
            <a:r>
              <a:rPr lang="en-US" dirty="0"/>
              <a:t> support is great. This was one of those times when they had to restart our servers for us.</a:t>
            </a:r>
          </a:p>
          <a:p>
            <a:endParaRPr lang="en-US" dirty="0"/>
          </a:p>
          <a:p>
            <a:r>
              <a:rPr lang="en-US" dirty="0"/>
              <a:t>To our best knowledge, this is what happened.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With Rabbit pegged at 100% CPU usage, we think that channels became unresponsive. In response, the Broadway Rabbit producer checked out new channels. This led to a catastrophic rise in channels from 60K -&gt; 400K.</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182832146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resource usage was to look at the sheer number of DLQs that we had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We should have.</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and that takes some resources, even without traffic flowing through them</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65388780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the system was shutoff, we took the opportunity to consolidate our DLQs. All campaigns now use the same DLQ. Her we can </a:t>
            </a:r>
            <a:r>
              <a:rPr lang="en-US"/>
              <a:t>see that all </a:t>
            </a:r>
            <a:r>
              <a:rPr lang="en-US" dirty="0"/>
              <a:t>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42184771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379075891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brought the system up again, we had another change to make.</a:t>
            </a:r>
          </a:p>
          <a:p>
            <a:endParaRPr lang="en-US" dirty="0"/>
          </a:p>
          <a:p>
            <a:r>
              <a:rPr lang="en-US" dirty="0"/>
              <a:t>In Elixir, we often brag to other communities about how little memory our processes use.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a:t>
            </a:r>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Rabbit cluster and by consolidating our DLQs. We had plenty of CPU and memory this time to add that many queues.</a:t>
            </a:r>
          </a:p>
          <a:p>
            <a:endParaRPr lang="en-US" dirty="0"/>
          </a:p>
          <a:p>
            <a:r>
              <a:rPr lang="en-US" dirty="0"/>
              <a:t>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4090871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Sending limits are regulated by an industry group called The Campaign Registry (TCR). Our old system had issues, but this is what really broke it.</a:t>
            </a:r>
          </a:p>
          <a:p>
            <a:endParaRPr lang="en-US" dirty="0"/>
          </a:p>
          <a:p>
            <a:r>
              <a:rPr lang="en-US" dirty="0"/>
              <a:t>TCR is an attempt at industry self-regulation by carriers to prevent federal regulation on application-2-person texting. They require brands to submit information about themselves and their campaigns up front to provide traceability about the who and what of a campaign.</a:t>
            </a:r>
          </a:p>
          <a:p>
            <a:endParaRPr lang="en-US" dirty="0"/>
          </a:p>
          <a:p>
            <a:r>
              <a:rPr lang="en-US" dirty="0"/>
              <a:t>The quality of the information they submit and their use case will be part of determining if they are approved, and, if approved, what their rate limits are.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TCR was announced in 2021 and went into effect in 2022. Our current system has been struggling with it ever since. In 2023 we decided that continuing to build on the old system was not sustainable. We needed to start fresh.</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in Rabbit and Broadway consumers in our app. Each consumer is itself a supervision tree. Our Broadway configuration creates 7 processes per consumer. 12K * 7 = 84K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114262788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got more serious about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fresh start is built around Broadway and Rabbit. Broadway completely new to use. We already had limited use of Rabbit in our stack, but this project was going to really force us to learn how Rabbit works.</a:t>
            </a:r>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process A get a named channel through AMQP. </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197797439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has a reference to a channel 1. This channel is a process with a PID. Process B also gets a channel with the same name.</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89646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it is the same channel. It has the same PID. This is the same channel being shared across processes.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27835555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 A performs an action on the named channel that causes the channel to be closed, such as attempting to get the status of a queue that does not exist.</a:t>
            </a:r>
          </a:p>
          <a:p>
            <a:endParaRPr lang="en-US" dirty="0"/>
          </a:p>
          <a:p>
            <a:r>
              <a:rPr lang="en-US" dirty="0"/>
              <a:t>Process A can see that something went wrong and that the channel is closed. Process B can not. It won't know that the channel is closed until it tries to perform an operation on the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3924317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AMQP does reestablish the channel, but it is a new channel with a new PID. You have to get the named channel again to get the new one.</a:t>
            </a:r>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116139060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time of writing, we haven't fixed this yet. It's probably the highest priority bug left in our system. We're pretty sure it leads to sudden bursts of errors we sometimes see.</a:t>
            </a:r>
          </a:p>
          <a:p>
            <a:endParaRPr lang="en-US" dirty="0"/>
          </a:p>
          <a:p>
            <a:r>
              <a:rPr lang="en-US" dirty="0"/>
              <a:t>The solution is simple. Do not share channels across processes.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15758584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we can pause individual campaigns to stop their messages from processing. That’s a nice start, but we need the ability to turn individual stages on and off.</a:t>
            </a:r>
          </a:p>
          <a:p>
            <a:endParaRPr lang="en-US" dirty="0"/>
          </a:p>
          <a:p>
            <a:r>
              <a:rPr lang="en-US" dirty="0"/>
              <a:t>At the very least, we would like the ability to trip the breakers manually. Once we have that, we can look at automating tripping the breakers in response to various metrics. For example, it a high percentage of API calls to a 3</a:t>
            </a:r>
            <a:r>
              <a:rPr lang="en-US" baseline="30000" dirty="0"/>
              <a:t>rd</a:t>
            </a:r>
            <a:r>
              <a:rPr lang="en-US" dirty="0"/>
              <a:t> party are failing, we probably want to trip the breaker for that stage while we triage the issue.</a:t>
            </a:r>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Some stages are IO bound by 3</a:t>
            </a:r>
            <a:r>
              <a:rPr lang="en-US" baseline="30000" dirty="0"/>
              <a:t>rd</a:t>
            </a:r>
            <a:r>
              <a:rPr lang="en-US" dirty="0"/>
              <a:t> party API calls, but none of the stages are CPU bound.</a:t>
            </a:r>
          </a:p>
          <a:p>
            <a:endParaRPr lang="en-US" dirty="0"/>
          </a:p>
          <a:p>
            <a:r>
              <a:rPr lang="en-US" dirty="0"/>
              <a:t>This is another case where we probably need to use these libraries in anger to learn the intricacies of using each in production. We need to learn the failure modes of each before bringing them into our core infrastructure. It's another opportunity to drastically lower the number of channels and consumers in our system though when we need to scale more.</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this information, 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88</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But it may not be correct for us to use long-term.</a:t>
            </a:r>
          </a:p>
        </p:txBody>
      </p:sp>
      <p:sp>
        <p:nvSpPr>
          <p:cNvPr id="4" name="Slide Number Placeholder 3"/>
          <p:cNvSpPr>
            <a:spLocks noGrp="1"/>
          </p:cNvSpPr>
          <p:nvPr>
            <p:ph type="sldNum" sz="quarter" idx="5"/>
          </p:nvPr>
        </p:nvSpPr>
        <p:spPr/>
        <p:txBody>
          <a:bodyPr/>
          <a:lstStyle/>
          <a:p>
            <a:fld id="{86476D5D-C546-FD40-8748-3052466A4141}" type="slidenum">
              <a:rPr lang="en-US" smtClean="0"/>
              <a:t>89</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code named this new project the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highly recommend Concurrent Data Processing in Elixir to better understand the separation. It didn't click at all for me until I read it.</a:t>
            </a:r>
          </a:p>
        </p:txBody>
      </p:sp>
      <p:sp>
        <p:nvSpPr>
          <p:cNvPr id="4" name="Slide Number Placeholder 3"/>
          <p:cNvSpPr>
            <a:spLocks noGrp="1"/>
          </p:cNvSpPr>
          <p:nvPr>
            <p:ph type="sldNum" sz="quarter" idx="5"/>
          </p:nvPr>
        </p:nvSpPr>
        <p:spPr/>
        <p:txBody>
          <a:bodyPr/>
          <a:lstStyle/>
          <a:p>
            <a:fld id="{86476D5D-C546-FD40-8748-3052466A4141}" type="slidenum">
              <a:rPr lang="en-US" smtClean="0"/>
              <a:t>90</a:t>
            </a:fld>
            <a:endParaRPr lang="en-US"/>
          </a:p>
        </p:txBody>
      </p:sp>
    </p:spTree>
    <p:extLst>
      <p:ext uri="{BB962C8B-B14F-4D97-AF65-F5344CB8AC3E}">
        <p14:creationId xmlns:p14="http://schemas.microsoft.com/office/powerpoint/2010/main" val="80335751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thanks to everybody I work with at </a:t>
            </a:r>
            <a:r>
              <a:rPr lang="en-US" dirty="0" err="1"/>
              <a:t>GetThru</a:t>
            </a:r>
            <a:r>
              <a:rPr lang="en-US" dirty="0"/>
              <a:t>. I'm the one up here talking, but the entire team worked on this project in various ways.</a:t>
            </a:r>
          </a:p>
        </p:txBody>
      </p:sp>
      <p:sp>
        <p:nvSpPr>
          <p:cNvPr id="4" name="Slide Number Placeholder 3"/>
          <p:cNvSpPr>
            <a:spLocks noGrp="1"/>
          </p:cNvSpPr>
          <p:nvPr>
            <p:ph type="sldNum" sz="quarter" idx="5"/>
          </p:nvPr>
        </p:nvSpPr>
        <p:spPr/>
        <p:txBody>
          <a:bodyPr/>
          <a:lstStyle/>
          <a:p>
            <a:fld id="{86476D5D-C546-FD40-8748-3052466A4141}" type="slidenum">
              <a:rPr lang="en-US" smtClean="0"/>
              <a:t>91</a:t>
            </a:fld>
            <a:endParaRPr lang="en-US"/>
          </a:p>
        </p:txBody>
      </p:sp>
    </p:spTree>
    <p:extLst>
      <p:ext uri="{BB962C8B-B14F-4D97-AF65-F5344CB8AC3E}">
        <p14:creationId xmlns:p14="http://schemas.microsoft.com/office/powerpoint/2010/main" val="308729441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If you have any questions, come on up and chat or find me later. You can also track down my co-worker, Chris, who is here as well</a:t>
            </a:r>
          </a:p>
          <a:p>
            <a:endParaRPr lang="en-US" dirty="0"/>
          </a:p>
          <a:p>
            <a:r>
              <a:rPr lang="en-US" dirty="0"/>
              <a:t>The slides will be available on GitHub and you can find me on Mastodon. Thank you and enjoy the rest of your day.</a:t>
            </a:r>
          </a:p>
          <a:p>
            <a:endParaRPr lang="en-US" dirty="0"/>
          </a:p>
          <a:p>
            <a:r>
              <a:rPr lang="en-US" dirty="0"/>
              <a:t>Any questions?</a:t>
            </a:r>
          </a:p>
        </p:txBody>
      </p:sp>
      <p:sp>
        <p:nvSpPr>
          <p:cNvPr id="4" name="Slide Number Placeholder 3"/>
          <p:cNvSpPr>
            <a:spLocks noGrp="1"/>
          </p:cNvSpPr>
          <p:nvPr>
            <p:ph type="sldNum" sz="quarter" idx="5"/>
          </p:nvPr>
        </p:nvSpPr>
        <p:spPr/>
        <p:txBody>
          <a:bodyPr/>
          <a:lstStyle/>
          <a:p>
            <a:fld id="{86476D5D-C546-FD40-8748-3052466A4141}" type="slidenum">
              <a:rPr lang="en-US" smtClean="0"/>
              <a:t>92</a:t>
            </a:fld>
            <a:endParaRPr lang="en-US"/>
          </a:p>
        </p:txBody>
      </p:sp>
    </p:spTree>
    <p:extLst>
      <p:ext uri="{BB962C8B-B14F-4D97-AF65-F5344CB8AC3E}">
        <p14:creationId xmlns:p14="http://schemas.microsoft.com/office/powerpoint/2010/main" val="399456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8/29/24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8/29/24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24.sv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5.xml"/><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30.sv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svg"/></Relationships>
</file>

<file path=ppt/slides/_rels/slide3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8.svg"/></Relationships>
</file>

<file path=ppt/slides/_rels/slide4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7.xml"/><Relationship Id="rId1" Type="http://schemas.openxmlformats.org/officeDocument/2006/relationships/slideLayout" Target="../slideLayouts/slideLayout3.xml"/><Relationship Id="rId4" Type="http://schemas.openxmlformats.org/officeDocument/2006/relationships/image" Target="../media/image68.png"/></Relationships>
</file>

<file path=ppt/slides/_rels/slide5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70.svg"/></Relationships>
</file>

<file path=ppt/slides/_rels/slide59.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6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77.svg"/></Relationships>
</file>

<file path=ppt/slides/_rels/slide6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79.svg"/></Relationships>
</file>

<file path=ppt/slides/_rels/slide66.xml.rels><?xml version="1.0" encoding="UTF-8" standalone="yes"?>
<Relationships xmlns="http://schemas.openxmlformats.org/package/2006/relationships"><Relationship Id="rId3" Type="http://schemas.openxmlformats.org/officeDocument/2006/relationships/image" Target="../media/image80.jp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82.svg"/></Relationships>
</file>

<file path=ppt/slides/_rels/slide68.xml.rels><?xml version="1.0" encoding="UTF-8" standalone="yes"?>
<Relationships xmlns="http://schemas.openxmlformats.org/package/2006/relationships"><Relationship Id="rId3" Type="http://schemas.openxmlformats.org/officeDocument/2006/relationships/image" Target="../media/image83.jp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88.jp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90.jp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93.jp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95.svg"/></Relationships>
</file>

<file path=ppt/slides/_rels/slide8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97.svg"/></Relationships>
</file>

<file path=ppt/slides/_rels/slide8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image" Target="../media/image99.svg"/></Relationships>
</file>

<file path=ppt/slides/_rels/slide83.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image" Target="../media/image101.svg"/></Relationships>
</file>

<file path=ppt/slides/_rels/slide84.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103.svg"/></Relationships>
</file>

<file path=ppt/slides/_rels/slide85.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85.xml"/><Relationship Id="rId1" Type="http://schemas.openxmlformats.org/officeDocument/2006/relationships/slideLayout" Target="../slideLayouts/slideLayout2.xml"/><Relationship Id="rId4" Type="http://schemas.openxmlformats.org/officeDocument/2006/relationships/image" Target="../media/image105.svg"/></Relationships>
</file>

<file path=ppt/slides/_rels/slide86.xml.rels><?xml version="1.0" encoding="UTF-8" standalone="yes"?>
<Relationships xmlns="http://schemas.openxmlformats.org/package/2006/relationships"><Relationship Id="rId3" Type="http://schemas.openxmlformats.org/officeDocument/2006/relationships/image" Target="../media/image106.jp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107.jp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08.jp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109.jp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3" Type="http://schemas.openxmlformats.org/officeDocument/2006/relationships/image" Target="../media/image110.jpg"/><Relationship Id="rId2" Type="http://schemas.openxmlformats.org/officeDocument/2006/relationships/notesSlide" Target="../notesSlides/notesSlide90.xml"/><Relationship Id="rId1" Type="http://schemas.openxmlformats.org/officeDocument/2006/relationships/slideLayout" Target="../slideLayouts/slideLayout2.xml"/><Relationship Id="rId5" Type="http://schemas.openxmlformats.org/officeDocument/2006/relationships/image" Target="../media/image112.svg"/><Relationship Id="rId4" Type="http://schemas.openxmlformats.org/officeDocument/2006/relationships/image" Target="../media/image111.png"/></Relationships>
</file>

<file path=ppt/slides/_rels/slide91.xml.rels><?xml version="1.0" encoding="UTF-8" standalone="yes"?>
<Relationships xmlns="http://schemas.openxmlformats.org/package/2006/relationships"><Relationship Id="rId3" Type="http://schemas.openxmlformats.org/officeDocument/2006/relationships/image" Target="../media/image113.jpg"/><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image" Target="../media/image116.jpeg"/><Relationship Id="rId5" Type="http://schemas.openxmlformats.org/officeDocument/2006/relationships/image" Target="../media/image115.jpg"/><Relationship Id="rId4" Type="http://schemas.openxmlformats.org/officeDocument/2006/relationships/image" Target="../media/image114.jpg"/></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117.png"/><Relationship Id="rId5" Type="http://schemas.openxmlformats.org/officeDocument/2006/relationships/image" Target="../media/image24.sv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3389102" y="116041"/>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75D6C10-B5A7-4715-803E-0501C9C2C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a:xfrm>
            <a:off x="835884" y="2967831"/>
            <a:ext cx="3976496" cy="922337"/>
          </a:xfrm>
        </p:spPr>
        <p:txBody>
          <a:bodyPr vert="horz" lIns="91440" tIns="45720" rIns="91440" bIns="45720" rtlCol="0" anchor="b">
            <a:normAutofit/>
          </a:bodyPr>
          <a:lstStyle/>
          <a:p>
            <a:r>
              <a:rPr lang="en-US" sz="5200" kern="1200" dirty="0">
                <a:solidFill>
                  <a:schemeClr val="tx1"/>
                </a:solidFill>
                <a:latin typeface="+mj-lt"/>
                <a:ea typeface="+mj-ea"/>
                <a:cs typeface="+mj-cs"/>
              </a:rPr>
              <a:t>Bulk Ingest</a:t>
            </a:r>
          </a:p>
        </p:txBody>
      </p:sp>
      <p:pic>
        <p:nvPicPr>
          <p:cNvPr id="2" name="Picture 1">
            <a:extLst>
              <a:ext uri="{FF2B5EF4-FFF2-40B4-BE49-F238E27FC236}">
                <a16:creationId xmlns:a16="http://schemas.microsoft.com/office/drawing/2014/main" id="{4DB7484B-92C5-F302-ECEC-3D7D9C5B0F08}"/>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4" name="Rectangle 3">
            <a:extLst>
              <a:ext uri="{FF2B5EF4-FFF2-40B4-BE49-F238E27FC236}">
                <a16:creationId xmlns:a16="http://schemas.microsoft.com/office/drawing/2014/main" id="{BC6DA263-E7AC-CC77-291E-6435B52C3076}"/>
              </a:ext>
            </a:extLst>
          </p:cNvPr>
          <p:cNvSpPr/>
          <p:nvPr/>
        </p:nvSpPr>
        <p:spPr>
          <a:xfrm>
            <a:off x="6095999" y="209908"/>
            <a:ext cx="2619737" cy="100543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240E7E10-3216-BBBE-74D6-F19A0650D1B0}"/>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Title 2">
            <a:extLst>
              <a:ext uri="{FF2B5EF4-FFF2-40B4-BE49-F238E27FC236}">
                <a16:creationId xmlns:a16="http://schemas.microsoft.com/office/drawing/2014/main" id="{3DF18BD9-58B8-3812-59C8-A530F57D4520}"/>
              </a:ext>
            </a:extLst>
          </p:cNvPr>
          <p:cNvSpPr txBox="1">
            <a:spLocks/>
          </p:cNvSpPr>
          <p:nvPr/>
        </p:nvSpPr>
        <p:spPr>
          <a:xfrm>
            <a:off x="835884" y="2967831"/>
            <a:ext cx="3976496"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Campaign</a:t>
            </a:r>
          </a:p>
        </p:txBody>
      </p:sp>
      <p:sp>
        <p:nvSpPr>
          <p:cNvPr id="8" name="Rectangle 7">
            <a:extLst>
              <a:ext uri="{FF2B5EF4-FFF2-40B4-BE49-F238E27FC236}">
                <a16:creationId xmlns:a16="http://schemas.microsoft.com/office/drawing/2014/main" id="{122B6501-6633-F908-36B1-6E4D0E0C1F8F}"/>
              </a:ext>
            </a:extLst>
          </p:cNvPr>
          <p:cNvSpPr/>
          <p:nvPr/>
        </p:nvSpPr>
        <p:spPr>
          <a:xfrm>
            <a:off x="6096000" y="1020135"/>
            <a:ext cx="2920678" cy="1433697"/>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2568E176-B904-C063-F6D2-08F7661852DA}"/>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Send Message</a:t>
            </a:r>
          </a:p>
        </p:txBody>
      </p:sp>
      <p:pic>
        <p:nvPicPr>
          <p:cNvPr id="7" name="Picture 1">
            <a:extLst>
              <a:ext uri="{FF2B5EF4-FFF2-40B4-BE49-F238E27FC236}">
                <a16:creationId xmlns:a16="http://schemas.microsoft.com/office/drawing/2014/main" id="{A0307607-9558-784D-3C80-AA5C8DEB6801}"/>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8" name="Rectangle 7">
            <a:extLst>
              <a:ext uri="{FF2B5EF4-FFF2-40B4-BE49-F238E27FC236}">
                <a16:creationId xmlns:a16="http://schemas.microsoft.com/office/drawing/2014/main" id="{07F7C494-934E-179E-8AB7-864429404BB8}"/>
              </a:ext>
            </a:extLst>
          </p:cNvPr>
          <p:cNvSpPr/>
          <p:nvPr/>
        </p:nvSpPr>
        <p:spPr>
          <a:xfrm>
            <a:off x="6096000" y="4423092"/>
            <a:ext cx="3059575" cy="1572594"/>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F3FA0BF7-A6DF-CFCB-9EFE-F30335096C47}"/>
              </a:ext>
            </a:extLst>
          </p:cNvPr>
          <p:cNvPicPr>
            <a:picLocks noChangeAspect="1"/>
          </p:cNvPicPr>
          <p:nvPr/>
        </p:nvPicPr>
        <p:blipFill>
          <a:blip r:embed="rId3">
            <a:extLst>
              <a:ext uri="{96DAC541-7B7A-43D3-8B79-37D633B846F1}">
                <asvg:svgBlip xmlns:asvg="http://schemas.microsoft.com/office/drawing/2016/SVG/main" r:embed="rId4"/>
              </a:ext>
            </a:extLst>
          </a:blip>
          <a:stretch/>
        </p:blipFill>
        <p:spPr>
          <a:xfrm>
            <a:off x="6096000" y="209908"/>
            <a:ext cx="5260116" cy="6438184"/>
          </a:xfrm>
          <a:prstGeom prst="rect">
            <a:avLst/>
          </a:prstGeom>
        </p:spPr>
      </p:pic>
      <p:sp>
        <p:nvSpPr>
          <p:cNvPr id="5" name="Rectangle 4">
            <a:extLst>
              <a:ext uri="{FF2B5EF4-FFF2-40B4-BE49-F238E27FC236}">
                <a16:creationId xmlns:a16="http://schemas.microsoft.com/office/drawing/2014/main" id="{60675514-18E6-3F13-DC2E-403321CF76D4}"/>
              </a:ext>
            </a:extLst>
          </p:cNvPr>
          <p:cNvSpPr/>
          <p:nvPr/>
        </p:nvSpPr>
        <p:spPr>
          <a:xfrm>
            <a:off x="5984110" y="5424303"/>
            <a:ext cx="1551009" cy="1223789"/>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C411CC86-B69C-C999-5777-10E2647D7B25}"/>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Bulk Update</a:t>
            </a:r>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892164" y="127616"/>
            <a:ext cx="5413795" cy="6625917"/>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5892164" y="2035447"/>
            <a:ext cx="3139020" cy="2487168"/>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6753788" y="2655745"/>
            <a:ext cx="1415772" cy="1569660"/>
          </a:xfrm>
          <a:prstGeom prst="rect">
            <a:avLst/>
          </a:prstGeom>
          <a:noFill/>
        </p:spPr>
        <p:txBody>
          <a:bodyPr wrap="none" rtlCol="0">
            <a:spAutoFit/>
          </a:bodyPr>
          <a:lstStyle/>
          <a:p>
            <a:r>
              <a:rPr lang="en-US" sz="9600" dirty="0"/>
              <a:t>😰</a:t>
            </a:r>
          </a:p>
        </p:txBody>
      </p:sp>
      <p:sp>
        <p:nvSpPr>
          <p:cNvPr id="2" name="Title 2">
            <a:extLst>
              <a:ext uri="{FF2B5EF4-FFF2-40B4-BE49-F238E27FC236}">
                <a16:creationId xmlns:a16="http://schemas.microsoft.com/office/drawing/2014/main" id="{165B2F93-39E1-9EE7-406C-D8B5436EEF4C}"/>
              </a:ext>
            </a:extLst>
          </p:cNvPr>
          <p:cNvSpPr txBox="1">
            <a:spLocks/>
          </p:cNvSpPr>
          <p:nvPr/>
        </p:nvSpPr>
        <p:spPr>
          <a:xfrm>
            <a:off x="835884" y="2967831"/>
            <a:ext cx="4338000" cy="9223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200" dirty="0"/>
              <a:t>Carrier</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standing in a field&#10;&#10;Description automatically generated">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a:blip r:embed="rId3"/>
          <a:srcRect l="27669" r="27956"/>
          <a:stretch/>
        </p:blipFill>
        <p:spPr>
          <a:xfrm>
            <a:off x="-1" y="-2"/>
            <a:ext cx="5410198" cy="6858002"/>
          </a:xfrm>
          <a:prstGeom prst="rect">
            <a:avLst/>
          </a:prstGeom>
        </p:spPr>
      </p:pic>
      <p:sp useBgFill="1">
        <p:nvSpPr>
          <p:cNvPr id="20" name="Rectangle 19">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6115317" y="405685"/>
            <a:ext cx="5464968" cy="1559301"/>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6115317" y="2743200"/>
            <a:ext cx="5247340" cy="3496878"/>
          </a:xfrm>
        </p:spPr>
        <p:txBody>
          <a:bodyPr vert="horz" lIns="91440" tIns="45720" rIns="91440" bIns="45720" rtlCol="0" anchor="ctr">
            <a:normAutofit/>
          </a:bodyPr>
          <a:lstStyle/>
          <a:p>
            <a:r>
              <a:rPr lang="en-US" sz="2000" u="sng" dirty="0"/>
              <a:t>Website</a:t>
            </a:r>
          </a:p>
          <a:p>
            <a:pPr indent="-228600">
              <a:buFont typeface="Arial" panose="020B0604020202020204" pitchFamily="34" charset="0"/>
              <a:buChar char="•"/>
            </a:pPr>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pPr indent="-228600">
              <a:buFont typeface="Arial" panose="020B0604020202020204" pitchFamily="34" charset="0"/>
              <a:buChar char="•"/>
            </a:pPr>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pPr indent="-228600">
              <a:buFont typeface="Arial" panose="020B0604020202020204" pitchFamily="34" charset="0"/>
              <a:buChar char="•"/>
            </a:pPr>
            <a:r>
              <a:rPr lang="en-US" sz="2000" dirty="0"/>
              <a:t>@</a:t>
            </a:r>
            <a:r>
              <a:rPr lang="en-US" sz="2000" dirty="0" err="1"/>
              <a:t>brianmeeker@hachyderm.io</a:t>
            </a:r>
            <a:endParaRPr lang="en-US" sz="2000" dirty="0"/>
          </a:p>
        </p:txBody>
      </p:sp>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2826888" y="281996"/>
            <a:ext cx="7767960" cy="6294008"/>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389102" y="116041"/>
            <a:ext cx="5413795" cy="6625917"/>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blip>
          <a:srcRect/>
          <a:stretch/>
        </p:blipFill>
        <p:spPr>
          <a:xfrm>
            <a:off x="0" y="-230336"/>
            <a:ext cx="12192000" cy="12187555"/>
          </a:xfrm>
        </p:spPr>
      </p:pic>
      <p:sp>
        <p:nvSpPr>
          <p:cNvPr id="2" name="TextBox 1">
            <a:extLst>
              <a:ext uri="{FF2B5EF4-FFF2-40B4-BE49-F238E27FC236}">
                <a16:creationId xmlns:a16="http://schemas.microsoft.com/office/drawing/2014/main" id="{3F11EC10-8F67-1A02-9D21-D58F9049A8BF}"/>
              </a:ext>
            </a:extLst>
          </p:cNvPr>
          <p:cNvSpPr txBox="1"/>
          <p:nvPr/>
        </p:nvSpPr>
        <p:spPr>
          <a:xfrm>
            <a:off x="2422268" y="2921168"/>
            <a:ext cx="734746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fontScale="90000"/>
          </a:bodyPr>
          <a:lstStyle/>
          <a:p>
            <a:r>
              <a:rPr lang="en-US" sz="5200" dirty="0"/>
              <a:t>Broadway Message Weights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0F6A99B-45AC-A249-7C58-084584318BF2}"/>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3310466" y="643466"/>
            <a:ext cx="5571067" cy="5571067"/>
          </a:xfrm>
          <a:prstGeom prst="rect">
            <a:avLst/>
          </a:prstGeom>
        </p:spPr>
      </p:pic>
    </p:spTree>
    <p:extLst>
      <p:ext uri="{BB962C8B-B14F-4D97-AF65-F5344CB8AC3E}">
        <p14:creationId xmlns:p14="http://schemas.microsoft.com/office/powerpoint/2010/main" val="3928167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Cartoon of a rabbit and duckling working in a computer&#10;&#10;Description automatically generated">
            <a:extLst>
              <a:ext uri="{FF2B5EF4-FFF2-40B4-BE49-F238E27FC236}">
                <a16:creationId xmlns:a16="http://schemas.microsoft.com/office/drawing/2014/main" id="{6643A68C-C573-7F85-1BCF-2A758A2F4B05}"/>
              </a:ext>
            </a:extLst>
          </p:cNvPr>
          <p:cNvPicPr>
            <a:picLocks noGrp="1" noRot="1" noChangeAspect="1" noMove="1" noResize="1" noEditPoints="1" noAdjustHandles="1" noChangeArrowheads="1" noChangeShapeType="1" noCrop="1"/>
          </p:cNvPicPr>
          <p:nvPr/>
        </p:nvPicPr>
        <p:blipFill>
          <a:blip r:embed="rId3">
            <a:alphaModFix/>
          </a:blip>
          <a:stretch>
            <a:fillRect/>
          </a:stretch>
        </p:blipFill>
        <p:spPr>
          <a:xfrm>
            <a:off x="0" y="-3154680"/>
            <a:ext cx="12192000" cy="12192000"/>
          </a:xfrm>
          <a:prstGeom prst="rect">
            <a:avLst/>
          </a:prstGeom>
        </p:spPr>
      </p:pic>
      <p:sp>
        <p:nvSpPr>
          <p:cNvPr id="3" name="TextBox 2">
            <a:extLst>
              <a:ext uri="{FF2B5EF4-FFF2-40B4-BE49-F238E27FC236}">
                <a16:creationId xmlns:a16="http://schemas.microsoft.com/office/drawing/2014/main" id="{E9652FF0-5871-3F28-A833-EB1B40D62CC6}"/>
              </a:ext>
            </a:extLst>
          </p:cNvPr>
          <p:cNvSpPr txBox="1"/>
          <p:nvPr/>
        </p:nvSpPr>
        <p:spPr>
          <a:xfrm>
            <a:off x="1444245" y="4058121"/>
            <a:ext cx="9303509"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Broadway &amp; Rabbit In Anger</a:t>
            </a:r>
          </a:p>
        </p:txBody>
      </p:sp>
    </p:spTree>
    <p:extLst>
      <p:ext uri="{BB962C8B-B14F-4D97-AF65-F5344CB8AC3E}">
        <p14:creationId xmlns:p14="http://schemas.microsoft.com/office/powerpoint/2010/main" val="5226978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standing next to a pool&#10;&#10;Description automatically generated">
            <a:extLst>
              <a:ext uri="{FF2B5EF4-FFF2-40B4-BE49-F238E27FC236}">
                <a16:creationId xmlns:a16="http://schemas.microsoft.com/office/drawing/2014/main" id="{1ED12A06-70A4-C339-05F6-8D62F41A4398}"/>
              </a:ext>
            </a:extLst>
          </p:cNvPr>
          <p:cNvPicPr>
            <a:picLocks noGrp="1" noChangeAspect="1"/>
          </p:cNvPicPr>
          <p:nvPr>
            <p:ph idx="1"/>
          </p:nvPr>
        </p:nvPicPr>
        <p:blipFill>
          <a:blip r:embed="rId3"/>
          <a:stretch>
            <a:fillRect/>
          </a:stretch>
        </p:blipFill>
        <p:spPr>
          <a:xfrm>
            <a:off x="0" y="-4405312"/>
            <a:ext cx="12192000" cy="12192000"/>
          </a:xfrm>
        </p:spPr>
      </p:pic>
      <p:sp>
        <p:nvSpPr>
          <p:cNvPr id="6" name="TextBox 5">
            <a:extLst>
              <a:ext uri="{FF2B5EF4-FFF2-40B4-BE49-F238E27FC236}">
                <a16:creationId xmlns:a16="http://schemas.microsoft.com/office/drawing/2014/main" id="{6D907D17-4406-D503-6B39-065C1EB1EEDB}"/>
              </a:ext>
            </a:extLst>
          </p:cNvPr>
          <p:cNvSpPr txBox="1"/>
          <p:nvPr/>
        </p:nvSpPr>
        <p:spPr>
          <a:xfrm>
            <a:off x="3181612" y="2921168"/>
            <a:ext cx="582877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 The Pooling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438275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showing a line&#10;&#10;Description automatically generated with medium confidence">
            <a:extLst>
              <a:ext uri="{FF2B5EF4-FFF2-40B4-BE49-F238E27FC236}">
                <a16:creationId xmlns:a16="http://schemas.microsoft.com/office/drawing/2014/main" id="{5C612A91-D528-7B48-550C-58B936488F61}"/>
              </a:ext>
            </a:extLst>
          </p:cNvPr>
          <p:cNvPicPr>
            <a:picLocks noGrp="1" noChangeAspect="1"/>
          </p:cNvPicPr>
          <p:nvPr>
            <p:ph idx="1"/>
          </p:nvPr>
        </p:nvPicPr>
        <p:blipFill>
          <a:blip r:embed="rId3"/>
          <a:stretch>
            <a:fillRect/>
          </a:stretch>
        </p:blipFill>
        <p:spPr>
          <a:xfrm>
            <a:off x="1425383" y="-10268"/>
            <a:ext cx="9773048" cy="6878535"/>
          </a:xfrm>
        </p:spPr>
      </p:pic>
    </p:spTree>
    <p:extLst>
      <p:ext uri="{BB962C8B-B14F-4D97-AF65-F5344CB8AC3E}">
        <p14:creationId xmlns:p14="http://schemas.microsoft.com/office/powerpoint/2010/main" val="2783552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418C83-1509-E032-0FE2-68C906C8AF8F}"/>
              </a:ext>
            </a:extLst>
          </p:cNvPr>
          <p:cNvPicPr>
            <a:picLocks noGrp="1" noChangeAspect="1"/>
          </p:cNvPicPr>
          <p:nvPr>
            <p:ph idx="1"/>
          </p:nvPr>
        </p:nvPicPr>
        <p:blipFill>
          <a:blip r:embed="rId3"/>
          <a:stretch>
            <a:fillRect/>
          </a:stretch>
        </p:blipFill>
        <p:spPr>
          <a:xfrm>
            <a:off x="1826271" y="243182"/>
            <a:ext cx="8539457" cy="6371636"/>
          </a:xfrm>
          <a:prstGeom prst="rect">
            <a:avLst/>
          </a:prstGeom>
        </p:spPr>
      </p:pic>
    </p:spTree>
    <p:extLst>
      <p:ext uri="{BB962C8B-B14F-4D97-AF65-F5344CB8AC3E}">
        <p14:creationId xmlns:p14="http://schemas.microsoft.com/office/powerpoint/2010/main" val="37184245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pool&#10;&#10;Description automatically generated">
            <a:extLst>
              <a:ext uri="{FF2B5EF4-FFF2-40B4-BE49-F238E27FC236}">
                <a16:creationId xmlns:a16="http://schemas.microsoft.com/office/drawing/2014/main" id="{CE644530-8C74-1265-ED14-04738013D6A8}"/>
              </a:ext>
            </a:extLst>
          </p:cNvPr>
          <p:cNvPicPr>
            <a:picLocks noGrp="1" noChangeAspect="1"/>
          </p:cNvPicPr>
          <p:nvPr>
            <p:ph idx="1"/>
          </p:nvPr>
        </p:nvPicPr>
        <p:blipFill>
          <a:blip r:embed="rId3"/>
          <a:stretch>
            <a:fillRect/>
          </a:stretch>
        </p:blipFill>
        <p:spPr>
          <a:xfrm>
            <a:off x="0" y="0"/>
            <a:ext cx="12192000" cy="12192000"/>
          </a:xfrm>
        </p:spPr>
      </p:pic>
      <p:sp>
        <p:nvSpPr>
          <p:cNvPr id="6" name="TextBox 5">
            <a:extLst>
              <a:ext uri="{FF2B5EF4-FFF2-40B4-BE49-F238E27FC236}">
                <a16:creationId xmlns:a16="http://schemas.microsoft.com/office/drawing/2014/main" id="{8296C532-D119-FFAB-E87A-BB7C9E67CAC3}"/>
              </a:ext>
            </a:extLst>
          </p:cNvPr>
          <p:cNvSpPr txBox="1"/>
          <p:nvPr/>
        </p:nvSpPr>
        <p:spPr>
          <a:xfrm>
            <a:off x="1941914" y="2459504"/>
            <a:ext cx="830817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Use a Custom Broadway</a:t>
            </a:r>
          </a:p>
          <a:p>
            <a:pPr algn="ctr"/>
            <a:r>
              <a:rPr lang="en-US" sz="6000" dirty="0"/>
              <a:t>Connection Pool</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087830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FA70AE-99D5-1863-1CC0-E9D62403395A}"/>
              </a:ext>
            </a:extLst>
          </p:cNvPr>
          <p:cNvPicPr>
            <a:picLocks noChangeAspect="1"/>
          </p:cNvPicPr>
          <p:nvPr/>
        </p:nvPicPr>
        <p:blipFill>
          <a:blip r:embed="rId3"/>
          <a:stretch>
            <a:fillRect/>
          </a:stretch>
        </p:blipFill>
        <p:spPr>
          <a:xfrm>
            <a:off x="3594100" y="3213100"/>
            <a:ext cx="5003800" cy="431800"/>
          </a:xfrm>
          <a:prstGeom prst="rect">
            <a:avLst/>
          </a:prstGeom>
        </p:spPr>
      </p:pic>
    </p:spTree>
    <p:extLst>
      <p:ext uri="{BB962C8B-B14F-4D97-AF65-F5344CB8AC3E}">
        <p14:creationId xmlns:p14="http://schemas.microsoft.com/office/powerpoint/2010/main" val="4041376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4A951BB0-9B0A-DFD9-D386-AEDF6F58BB78}"/>
              </a:ext>
            </a:extLst>
          </p:cNvPr>
          <p:cNvPicPr>
            <a:picLocks noGrp="1" noChangeAspect="1"/>
          </p:cNvPicPr>
          <p:nvPr>
            <p:ph idx="1"/>
          </p:nvPr>
        </p:nvPicPr>
        <p:blipFill>
          <a:blip r:embed="rId3"/>
          <a:stretch>
            <a:fillRect/>
          </a:stretch>
        </p:blipFill>
        <p:spPr>
          <a:xfrm>
            <a:off x="1712637" y="493712"/>
            <a:ext cx="8766725" cy="5870575"/>
          </a:xfrm>
        </p:spPr>
      </p:pic>
      <p:sp>
        <p:nvSpPr>
          <p:cNvPr id="2" name="Rounded Rectangle 1">
            <a:extLst>
              <a:ext uri="{FF2B5EF4-FFF2-40B4-BE49-F238E27FC236}">
                <a16:creationId xmlns:a16="http://schemas.microsoft.com/office/drawing/2014/main" id="{D170AF83-C2AC-F613-C245-964B0E401105}"/>
              </a:ext>
            </a:extLst>
          </p:cNvPr>
          <p:cNvSpPr/>
          <p:nvPr/>
        </p:nvSpPr>
        <p:spPr>
          <a:xfrm>
            <a:off x="2027498" y="1643605"/>
            <a:ext cx="2972765"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CA1186D1-DFE7-3D2B-B734-1F195990CE9F}"/>
              </a:ext>
            </a:extLst>
          </p:cNvPr>
          <p:cNvSpPr/>
          <p:nvPr/>
        </p:nvSpPr>
        <p:spPr>
          <a:xfrm>
            <a:off x="2027498" y="4446607"/>
            <a:ext cx="3979763" cy="277792"/>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052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75C85-9B1D-C7B9-E6F0-351CB8D9B772}"/>
              </a:ext>
            </a:extLst>
          </p:cNvPr>
          <p:cNvPicPr>
            <a:picLocks noGrp="1" noChangeAspect="1"/>
          </p:cNvPicPr>
          <p:nvPr>
            <p:ph idx="1"/>
          </p:nvPr>
        </p:nvPicPr>
        <p:blipFill>
          <a:blip r:embed="rId3"/>
          <a:stretch>
            <a:fillRect/>
          </a:stretch>
        </p:blipFill>
        <p:spPr>
          <a:xfrm>
            <a:off x="246520" y="691832"/>
            <a:ext cx="11698959" cy="5474335"/>
          </a:xfrm>
          <a:prstGeom prst="rect">
            <a:avLst/>
          </a:prstGeom>
        </p:spPr>
      </p:pic>
    </p:spTree>
    <p:extLst>
      <p:ext uri="{BB962C8B-B14F-4D97-AF65-F5344CB8AC3E}">
        <p14:creationId xmlns:p14="http://schemas.microsoft.com/office/powerpoint/2010/main" val="14763171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35290994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180255" y="660825"/>
            <a:ext cx="11831489" cy="5536350"/>
          </a:xfrm>
          <a:prstGeom prst="rect">
            <a:avLst/>
          </a:prstGeom>
        </p:spPr>
      </p:pic>
    </p:spTree>
    <p:extLst>
      <p:ext uri="{BB962C8B-B14F-4D97-AF65-F5344CB8AC3E}">
        <p14:creationId xmlns:p14="http://schemas.microsoft.com/office/powerpoint/2010/main" val="28194650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10348979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abbit looking at ducks&#10;&#10;Description automatically generated">
            <a:extLst>
              <a:ext uri="{FF2B5EF4-FFF2-40B4-BE49-F238E27FC236}">
                <a16:creationId xmlns:a16="http://schemas.microsoft.com/office/drawing/2014/main" id="{E112C7EF-045C-8794-8650-9BC307D2F355}"/>
              </a:ext>
            </a:extLst>
          </p:cNvPr>
          <p:cNvPicPr>
            <a:picLocks noChangeAspect="1"/>
          </p:cNvPicPr>
          <p:nvPr/>
        </p:nvPicPr>
        <p:blipFill>
          <a:blip r:embed="rId3"/>
          <a:stretch>
            <a:fillRect/>
          </a:stretch>
        </p:blipFill>
        <p:spPr>
          <a:xfrm>
            <a:off x="0" y="-4865908"/>
            <a:ext cx="12192000" cy="12192000"/>
          </a:xfrm>
          <a:prstGeom prst="rect">
            <a:avLst/>
          </a:prstGeom>
        </p:spPr>
      </p:pic>
      <p:sp>
        <p:nvSpPr>
          <p:cNvPr id="5" name="TextBox 4">
            <a:extLst>
              <a:ext uri="{FF2B5EF4-FFF2-40B4-BE49-F238E27FC236}">
                <a16:creationId xmlns:a16="http://schemas.microsoft.com/office/drawing/2014/main" id="{E712FE59-62DA-BA17-8B40-1270CB2C0EAB}"/>
              </a:ext>
            </a:extLst>
          </p:cNvPr>
          <p:cNvSpPr txBox="1"/>
          <p:nvPr/>
        </p:nvSpPr>
        <p:spPr>
          <a:xfrm>
            <a:off x="1638626" y="2921168"/>
            <a:ext cx="89147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Avoid the Thundering Herd</a:t>
            </a:r>
          </a:p>
        </p:txBody>
      </p:sp>
    </p:spTree>
    <p:extLst>
      <p:ext uri="{BB962C8B-B14F-4D97-AF65-F5344CB8AC3E}">
        <p14:creationId xmlns:p14="http://schemas.microsoft.com/office/powerpoint/2010/main" val="23121654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and ducklings in a grassy field&#10;&#10;Description automatically generated">
            <a:extLst>
              <a:ext uri="{FF2B5EF4-FFF2-40B4-BE49-F238E27FC236}">
                <a16:creationId xmlns:a16="http://schemas.microsoft.com/office/drawing/2014/main" id="{D6071B8D-65CF-2F18-7C5C-C492D83E88A9}"/>
              </a:ext>
            </a:extLst>
          </p:cNvPr>
          <p:cNvPicPr>
            <a:picLocks noGrp="1" noChangeAspect="1"/>
          </p:cNvPicPr>
          <p:nvPr>
            <p:ph idx="1"/>
          </p:nvPr>
        </p:nvPicPr>
        <p:blipFill>
          <a:blip r:embed="rId3"/>
          <a:stretch>
            <a:fillRect/>
          </a:stretch>
        </p:blipFill>
        <p:spPr>
          <a:xfrm>
            <a:off x="0" y="-1889760"/>
            <a:ext cx="12192000" cy="12192000"/>
          </a:xfrm>
        </p:spPr>
      </p:pic>
      <p:sp>
        <p:nvSpPr>
          <p:cNvPr id="6" name="TextBox 5">
            <a:extLst>
              <a:ext uri="{FF2B5EF4-FFF2-40B4-BE49-F238E27FC236}">
                <a16:creationId xmlns:a16="http://schemas.microsoft.com/office/drawing/2014/main" id="{92A17A8C-50A0-7ECB-9B2D-781350AAB39C}"/>
              </a:ext>
            </a:extLst>
          </p:cNvPr>
          <p:cNvSpPr txBox="1"/>
          <p:nvPr/>
        </p:nvSpPr>
        <p:spPr>
          <a:xfrm>
            <a:off x="3374774" y="2921168"/>
            <a:ext cx="544245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Hosting Matters</a:t>
            </a:r>
          </a:p>
        </p:txBody>
      </p:sp>
    </p:spTree>
    <p:extLst>
      <p:ext uri="{BB962C8B-B14F-4D97-AF65-F5344CB8AC3E}">
        <p14:creationId xmlns:p14="http://schemas.microsoft.com/office/powerpoint/2010/main" val="27765649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boxes in a tunnel&#10;&#10;Description automatically generated">
            <a:extLst>
              <a:ext uri="{FF2B5EF4-FFF2-40B4-BE49-F238E27FC236}">
                <a16:creationId xmlns:a16="http://schemas.microsoft.com/office/drawing/2014/main" id="{98D47D4C-536D-7BF9-803A-263F60369949}"/>
              </a:ext>
            </a:extLst>
          </p:cNvPr>
          <p:cNvPicPr>
            <a:picLocks noGrp="1" noChangeAspect="1"/>
          </p:cNvPicPr>
          <p:nvPr>
            <p:ph idx="1"/>
          </p:nvPr>
        </p:nvPicPr>
        <p:blipFill>
          <a:blip r:embed="rId3"/>
          <a:stretch>
            <a:fillRect/>
          </a:stretch>
        </p:blipFill>
        <p:spPr>
          <a:xfrm>
            <a:off x="0" y="-2225040"/>
            <a:ext cx="12192000" cy="12192000"/>
          </a:xfrm>
        </p:spPr>
      </p:pic>
      <p:sp>
        <p:nvSpPr>
          <p:cNvPr id="6" name="TextBox 5">
            <a:extLst>
              <a:ext uri="{FF2B5EF4-FFF2-40B4-BE49-F238E27FC236}">
                <a16:creationId xmlns:a16="http://schemas.microsoft.com/office/drawing/2014/main" id="{9321CE7D-DF74-4934-F424-C310ECCC426B}"/>
              </a:ext>
            </a:extLst>
          </p:cNvPr>
          <p:cNvSpPr txBox="1"/>
          <p:nvPr/>
        </p:nvSpPr>
        <p:spPr>
          <a:xfrm>
            <a:off x="1313633" y="813137"/>
            <a:ext cx="956473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Unrouted Message Handling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687421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BDDB3899-02FD-977B-BF2E-B6659C8A9E70}"/>
              </a:ext>
            </a:extLst>
          </p:cNvPr>
          <p:cNvPicPr>
            <a:picLocks noGrp="1" noChangeAspect="1"/>
          </p:cNvPicPr>
          <p:nvPr>
            <p:ph idx="1"/>
          </p:nvPr>
        </p:nvPicPr>
        <p:blipFill>
          <a:blip r:embed="rId3"/>
          <a:stretch>
            <a:fillRect/>
          </a:stretch>
        </p:blipFill>
        <p:spPr>
          <a:xfrm>
            <a:off x="643467" y="1956816"/>
            <a:ext cx="10905066" cy="2944366"/>
          </a:xfrm>
          <a:prstGeom prst="rect">
            <a:avLst/>
          </a:prstGeom>
        </p:spPr>
      </p:pic>
    </p:spTree>
    <p:extLst>
      <p:ext uri="{BB962C8B-B14F-4D97-AF65-F5344CB8AC3E}">
        <p14:creationId xmlns:p14="http://schemas.microsoft.com/office/powerpoint/2010/main" val="6713412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65D2AB-FB98-56CF-BED6-9682BEE0FD44}"/>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3113810" y="367244"/>
            <a:ext cx="8179030" cy="6123511"/>
          </a:xfrm>
          <a:prstGeom prst="rect">
            <a:avLst/>
          </a:prstGeom>
        </p:spPr>
      </p:pic>
    </p:spTree>
    <p:extLst>
      <p:ext uri="{BB962C8B-B14F-4D97-AF65-F5344CB8AC3E}">
        <p14:creationId xmlns:p14="http://schemas.microsoft.com/office/powerpoint/2010/main" val="6214303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6CC153-9090-27DB-84E5-25AE2E872AD2}"/>
              </a:ext>
            </a:extLst>
          </p:cNvPr>
          <p:cNvPicPr>
            <a:picLocks noGrp="1" noChangeAspect="1"/>
          </p:cNvPicPr>
          <p:nvPr>
            <p:ph idx="1"/>
          </p:nvPr>
        </p:nvPicPr>
        <p:blipFill>
          <a:blip r:embed="rId3"/>
          <a:stretch>
            <a:fillRect/>
          </a:stretch>
        </p:blipFill>
        <p:spPr>
          <a:xfrm>
            <a:off x="797930" y="321116"/>
            <a:ext cx="11043549" cy="6215768"/>
          </a:xfrm>
          <a:prstGeom prst="rect">
            <a:avLst/>
          </a:prstGeom>
        </p:spPr>
      </p:pic>
    </p:spTree>
    <p:extLst>
      <p:ext uri="{BB962C8B-B14F-4D97-AF65-F5344CB8AC3E}">
        <p14:creationId xmlns:p14="http://schemas.microsoft.com/office/powerpoint/2010/main" val="413742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tretch>
            <a:fillRect/>
          </a:stretch>
        </p:blipFill>
        <p:spPr>
          <a:xfrm>
            <a:off x="0" y="-1238492"/>
            <a:ext cx="12192000" cy="12192000"/>
          </a:xfrm>
          <a:prstGeom prst="rect">
            <a:avLst/>
          </a:prstGeom>
        </p:spPr>
      </p:pic>
      <p:sp>
        <p:nvSpPr>
          <p:cNvPr id="8" name="TextBox 7">
            <a:extLst>
              <a:ext uri="{FF2B5EF4-FFF2-40B4-BE49-F238E27FC236}">
                <a16:creationId xmlns:a16="http://schemas.microsoft.com/office/drawing/2014/main" id="{6E454D1A-B965-36DB-322A-49A2C0E25DC3}"/>
              </a:ext>
            </a:extLst>
          </p:cNvPr>
          <p:cNvSpPr txBox="1"/>
          <p:nvPr/>
        </p:nvSpPr>
        <p:spPr>
          <a:xfrm>
            <a:off x="3473455" y="2921168"/>
            <a:ext cx="5245090"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Limit Telemetry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243101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516E6E-15B0-F2FC-B80C-0253C0B09955}"/>
              </a:ext>
            </a:extLst>
          </p:cNvPr>
          <p:cNvPicPr>
            <a:picLocks noChangeAspect="1"/>
          </p:cNvPicPr>
          <p:nvPr/>
        </p:nvPicPr>
        <p:blipFill>
          <a:blip r:embed="rId3"/>
          <a:srcRect/>
          <a:stretch/>
        </p:blipFill>
        <p:spPr>
          <a:xfrm>
            <a:off x="0" y="-4085864"/>
            <a:ext cx="12192000" cy="12192000"/>
          </a:xfrm>
          <a:prstGeom prst="rect">
            <a:avLst/>
          </a:prstGeom>
        </p:spPr>
      </p:pic>
    </p:spTree>
    <p:extLst>
      <p:ext uri="{BB962C8B-B14F-4D97-AF65-F5344CB8AC3E}">
        <p14:creationId xmlns:p14="http://schemas.microsoft.com/office/powerpoint/2010/main" val="5116497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descr="A cartoon of a duck and a rabbit running next to a road sign&#10;&#10;Description automatically generated">
            <a:extLst>
              <a:ext uri="{FF2B5EF4-FFF2-40B4-BE49-F238E27FC236}">
                <a16:creationId xmlns:a16="http://schemas.microsoft.com/office/drawing/2014/main" id="{8ECBEE37-3E2D-642D-8062-407467BB5E2F}"/>
              </a:ext>
            </a:extLst>
          </p:cNvPr>
          <p:cNvPicPr>
            <a:picLocks noGrp="1" noChangeAspect="1"/>
          </p:cNvPicPr>
          <p:nvPr>
            <p:ph idx="1"/>
          </p:nvPr>
        </p:nvPicPr>
        <p:blipFill>
          <a:blip r:embed="rId3"/>
          <a:stretch>
            <a:fillRect/>
          </a:stretch>
        </p:blipFill>
        <p:spPr>
          <a:xfrm>
            <a:off x="0" y="-4259483"/>
            <a:ext cx="12192000" cy="12192000"/>
          </a:xfrm>
        </p:spPr>
      </p:pic>
      <p:sp>
        <p:nvSpPr>
          <p:cNvPr id="6" name="TextBox 5">
            <a:extLst>
              <a:ext uri="{FF2B5EF4-FFF2-40B4-BE49-F238E27FC236}">
                <a16:creationId xmlns:a16="http://schemas.microsoft.com/office/drawing/2014/main" id="{2CB795AA-4954-1AC0-2F7E-6C5F93CB3239}"/>
              </a:ext>
            </a:extLst>
          </p:cNvPr>
          <p:cNvSpPr txBox="1"/>
          <p:nvPr/>
        </p:nvSpPr>
        <p:spPr>
          <a:xfrm>
            <a:off x="292904" y="2921168"/>
            <a:ext cx="1160619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Rate Limit Getting Your Rate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517980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7EED626-7D70-C10D-22A3-9777CD258BE6}"/>
              </a:ext>
            </a:extLst>
          </p:cNvPr>
          <p:cNvPicPr>
            <a:picLocks noGrp="1" noChangeAspect="1"/>
          </p:cNvPicPr>
          <p:nvPr>
            <p:ph idx="1"/>
          </p:nvPr>
        </p:nvPicPr>
        <p:blipFill>
          <a:blip r:embed="rId3"/>
          <a:stretch>
            <a:fillRect/>
          </a:stretch>
        </p:blipFill>
        <p:spPr>
          <a:xfrm>
            <a:off x="580024" y="555130"/>
            <a:ext cx="11031952" cy="5747740"/>
          </a:xfrm>
          <a:prstGeom prst="rect">
            <a:avLst/>
          </a:prstGeom>
        </p:spPr>
      </p:pic>
    </p:spTree>
    <p:extLst>
      <p:ext uri="{BB962C8B-B14F-4D97-AF65-F5344CB8AC3E}">
        <p14:creationId xmlns:p14="http://schemas.microsoft.com/office/powerpoint/2010/main" val="1843671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275A633-FC5D-98C4-DF53-787DD8A2881A}"/>
              </a:ext>
            </a:extLst>
          </p:cNvPr>
          <p:cNvPicPr>
            <a:picLocks noGrp="1" noChangeAspect="1"/>
          </p:cNvPicPr>
          <p:nvPr>
            <p:ph idx="1"/>
          </p:nvPr>
        </p:nvPicPr>
        <p:blipFill>
          <a:blip r:embed="rId3"/>
          <a:stretch>
            <a:fillRect/>
          </a:stretch>
        </p:blipFill>
        <p:spPr>
          <a:xfrm>
            <a:off x="394860" y="1621466"/>
            <a:ext cx="11402280" cy="3615068"/>
          </a:xfrm>
          <a:prstGeom prst="rect">
            <a:avLst/>
          </a:prstGeom>
        </p:spPr>
      </p:pic>
    </p:spTree>
    <p:extLst>
      <p:ext uri="{BB962C8B-B14F-4D97-AF65-F5344CB8AC3E}">
        <p14:creationId xmlns:p14="http://schemas.microsoft.com/office/powerpoint/2010/main" val="1302647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holding a phone&#10;&#10;Description automatically generated">
            <a:extLst>
              <a:ext uri="{FF2B5EF4-FFF2-40B4-BE49-F238E27FC236}">
                <a16:creationId xmlns:a16="http://schemas.microsoft.com/office/drawing/2014/main" id="{D0552BDD-C2B1-8678-DB19-68E12EFBB18F}"/>
              </a:ext>
            </a:extLst>
          </p:cNvPr>
          <p:cNvPicPr>
            <a:picLocks noGrp="1" noChangeAspect="1"/>
          </p:cNvPicPr>
          <p:nvPr>
            <p:ph idx="1"/>
          </p:nvPr>
        </p:nvPicPr>
        <p:blipFill>
          <a:blip r:embed="rId3"/>
          <a:stretch>
            <a:fillRect/>
          </a:stretch>
        </p:blipFill>
        <p:spPr>
          <a:xfrm>
            <a:off x="0" y="-1365811"/>
            <a:ext cx="12192000" cy="12192000"/>
          </a:xfrm>
        </p:spPr>
      </p:pic>
      <p:pic>
        <p:nvPicPr>
          <p:cNvPr id="6" name="Content Placeholder 3" descr="A duck holding a phone&#10;&#10;Description automatically generated">
            <a:extLst>
              <a:ext uri="{FF2B5EF4-FFF2-40B4-BE49-F238E27FC236}">
                <a16:creationId xmlns:a16="http://schemas.microsoft.com/office/drawing/2014/main" id="{70348B0E-9BA2-1DB1-B1C6-296741FF808F}"/>
              </a:ext>
            </a:extLst>
          </p:cNvPr>
          <p:cNvPicPr>
            <a:picLocks noChangeAspect="1"/>
          </p:cNvPicPr>
          <p:nvPr/>
        </p:nvPicPr>
        <p:blipFill>
          <a:blip r:embed="rId3"/>
          <a:stretch>
            <a:fillRect/>
          </a:stretch>
        </p:blipFill>
        <p:spPr>
          <a:xfrm>
            <a:off x="0" y="-1354236"/>
            <a:ext cx="12192000" cy="12192000"/>
          </a:xfrm>
          <a:prstGeom prst="rect">
            <a:avLst/>
          </a:prstGeom>
        </p:spPr>
      </p:pic>
      <p:sp>
        <p:nvSpPr>
          <p:cNvPr id="5" name="TextBox 4">
            <a:extLst>
              <a:ext uri="{FF2B5EF4-FFF2-40B4-BE49-F238E27FC236}">
                <a16:creationId xmlns:a16="http://schemas.microsoft.com/office/drawing/2014/main" id="{AB7671D4-5361-3347-0C5F-CBBA9AB710DF}"/>
              </a:ext>
            </a:extLst>
          </p:cNvPr>
          <p:cNvSpPr txBox="1"/>
          <p:nvPr/>
        </p:nvSpPr>
        <p:spPr>
          <a:xfrm>
            <a:off x="1383107" y="2921168"/>
            <a:ext cx="942578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Dangers of Immediate ACKs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159621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6">
            <a:extLst>
              <a:ext uri="{FF2B5EF4-FFF2-40B4-BE49-F238E27FC236}">
                <a16:creationId xmlns:a16="http://schemas.microsoft.com/office/drawing/2014/main" id="{8ABB3C06-AD54-9944-F0FC-D4A04F7A2A59}"/>
              </a:ext>
            </a:extLst>
          </p:cNvPr>
          <p:cNvPicPr>
            <a:picLocks noGrp="1" noChangeAspect="1"/>
          </p:cNvPicPr>
          <p:nvPr>
            <p:ph idx="1"/>
          </p:nvPr>
        </p:nvPicPr>
        <p:blipFill>
          <a:blip r:embed="rId3">
            <a:alphaModFix/>
          </a:blip>
          <a:srcRect/>
          <a:stretch/>
        </p:blipFill>
        <p:spPr>
          <a:xfrm>
            <a:off x="0" y="-3163064"/>
            <a:ext cx="12192000" cy="12192000"/>
          </a:xfrm>
        </p:spPr>
      </p:pic>
      <p:sp>
        <p:nvSpPr>
          <p:cNvPr id="9" name="TextBox 8">
            <a:extLst>
              <a:ext uri="{FF2B5EF4-FFF2-40B4-BE49-F238E27FC236}">
                <a16:creationId xmlns:a16="http://schemas.microsoft.com/office/drawing/2014/main" id="{8E11A64B-E1E5-434C-B5B0-B27E3528951F}"/>
              </a:ext>
            </a:extLst>
          </p:cNvPr>
          <p:cNvSpPr txBox="1"/>
          <p:nvPr/>
        </p:nvSpPr>
        <p:spPr>
          <a:xfrm>
            <a:off x="2713343" y="2921168"/>
            <a:ext cx="676531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Static Retry Queues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946757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2700003823"/>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B6C099F-3AC7-C4CB-7F29-F04EFECDECF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069559" y="643466"/>
            <a:ext cx="10052882" cy="5571067"/>
          </a:xfrm>
          <a:prstGeom prst="rect">
            <a:avLst/>
          </a:prstGeom>
        </p:spPr>
      </p:pic>
    </p:spTree>
    <p:extLst>
      <p:ext uri="{BB962C8B-B14F-4D97-AF65-F5344CB8AC3E}">
        <p14:creationId xmlns:p14="http://schemas.microsoft.com/office/powerpoint/2010/main" val="39071598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17F58A-A601-6E89-F6E1-0789012EC3A8}"/>
              </a:ext>
            </a:extLst>
          </p:cNvPr>
          <p:cNvPicPr>
            <a:picLocks noChangeAspect="1"/>
          </p:cNvPicPr>
          <p:nvPr/>
        </p:nvPicPr>
        <p:blipFill>
          <a:blip r:embed="rId3"/>
          <a:stretch>
            <a:fillRect/>
          </a:stretch>
        </p:blipFill>
        <p:spPr>
          <a:xfrm>
            <a:off x="0" y="-2129743"/>
            <a:ext cx="12192000" cy="12192000"/>
          </a:xfrm>
          <a:prstGeom prst="rect">
            <a:avLst/>
          </a:prstGeom>
        </p:spPr>
      </p:pic>
      <p:sp>
        <p:nvSpPr>
          <p:cNvPr id="6" name="TextBox 5">
            <a:extLst>
              <a:ext uri="{FF2B5EF4-FFF2-40B4-BE49-F238E27FC236}">
                <a16:creationId xmlns:a16="http://schemas.microsoft.com/office/drawing/2014/main" id="{EA3E1FA0-5095-3D2D-7F11-25DF479DB9C9}"/>
              </a:ext>
            </a:extLst>
          </p:cNvPr>
          <p:cNvSpPr txBox="1"/>
          <p:nvPr/>
        </p:nvSpPr>
        <p:spPr>
          <a:xfrm>
            <a:off x="2403322" y="2921168"/>
            <a:ext cx="73853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 The Channeling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34285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with a line&#10;&#10;Description automatically generated">
            <a:extLst>
              <a:ext uri="{FF2B5EF4-FFF2-40B4-BE49-F238E27FC236}">
                <a16:creationId xmlns:a16="http://schemas.microsoft.com/office/drawing/2014/main" id="{FEEDDD1C-789D-AA07-90BE-C6E74F30F213}"/>
              </a:ext>
            </a:extLst>
          </p:cNvPr>
          <p:cNvPicPr>
            <a:picLocks noGrp="1" noChangeAspect="1"/>
          </p:cNvPicPr>
          <p:nvPr>
            <p:ph idx="1"/>
          </p:nvPr>
        </p:nvPicPr>
        <p:blipFill>
          <a:blip r:embed="rId3"/>
          <a:stretch>
            <a:fillRect/>
          </a:stretch>
        </p:blipFill>
        <p:spPr>
          <a:xfrm>
            <a:off x="0" y="945652"/>
            <a:ext cx="12204594" cy="4966695"/>
          </a:xfrm>
        </p:spPr>
      </p:pic>
    </p:spTree>
    <p:extLst>
      <p:ext uri="{BB962C8B-B14F-4D97-AF65-F5344CB8AC3E}">
        <p14:creationId xmlns:p14="http://schemas.microsoft.com/office/powerpoint/2010/main" val="18832657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 shot of a graph&#10;&#10;Description automatically generated">
            <a:extLst>
              <a:ext uri="{FF2B5EF4-FFF2-40B4-BE49-F238E27FC236}">
                <a16:creationId xmlns:a16="http://schemas.microsoft.com/office/drawing/2014/main" id="{7D8F14F8-9F70-290B-156A-BF1C0C6C9C78}"/>
              </a:ext>
            </a:extLst>
          </p:cNvPr>
          <p:cNvPicPr>
            <a:picLocks noGrp="1" noChangeAspect="1"/>
          </p:cNvPicPr>
          <p:nvPr>
            <p:ph idx="1"/>
          </p:nvPr>
        </p:nvPicPr>
        <p:blipFill>
          <a:blip r:embed="rId3"/>
          <a:stretch>
            <a:fillRect/>
          </a:stretch>
        </p:blipFill>
        <p:spPr>
          <a:xfrm>
            <a:off x="0" y="1531535"/>
            <a:ext cx="12219134" cy="3794929"/>
          </a:xfrm>
        </p:spPr>
      </p:pic>
    </p:spTree>
    <p:extLst>
      <p:ext uri="{BB962C8B-B14F-4D97-AF65-F5344CB8AC3E}">
        <p14:creationId xmlns:p14="http://schemas.microsoft.com/office/powerpoint/2010/main" val="36352078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front of computers&#10;&#10;Description automatically generated">
            <a:extLst>
              <a:ext uri="{FF2B5EF4-FFF2-40B4-BE49-F238E27FC236}">
                <a16:creationId xmlns:a16="http://schemas.microsoft.com/office/drawing/2014/main" id="{EAE33050-6325-60C0-0B85-15EC5488F803}"/>
              </a:ext>
            </a:extLst>
          </p:cNvPr>
          <p:cNvPicPr>
            <a:picLocks noGrp="1" noChangeAspect="1"/>
          </p:cNvPicPr>
          <p:nvPr>
            <p:ph idx="1"/>
          </p:nvPr>
        </p:nvPicPr>
        <p:blipFill>
          <a:blip r:embed="rId3"/>
          <a:stretch>
            <a:fillRect/>
          </a:stretch>
        </p:blipFill>
        <p:spPr>
          <a:xfrm>
            <a:off x="-84510" y="-3078867"/>
            <a:ext cx="12276509" cy="12276509"/>
          </a:xfrm>
        </p:spPr>
      </p:pic>
    </p:spTree>
    <p:extLst>
      <p:ext uri="{BB962C8B-B14F-4D97-AF65-F5344CB8AC3E}">
        <p14:creationId xmlns:p14="http://schemas.microsoft.com/office/powerpoint/2010/main" val="291258020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road&#10;&#10;Description automatically generated">
            <a:extLst>
              <a:ext uri="{FF2B5EF4-FFF2-40B4-BE49-F238E27FC236}">
                <a16:creationId xmlns:a16="http://schemas.microsoft.com/office/drawing/2014/main" id="{C04E4878-60B1-0435-0063-4685B340B928}"/>
              </a:ext>
            </a:extLst>
          </p:cNvPr>
          <p:cNvPicPr>
            <a:picLocks noGrp="1" noChangeAspect="1"/>
          </p:cNvPicPr>
          <p:nvPr>
            <p:ph idx="1"/>
          </p:nvPr>
        </p:nvPicPr>
        <p:blipFill>
          <a:blip r:embed="rId3"/>
          <a:stretch>
            <a:fillRect/>
          </a:stretch>
        </p:blipFill>
        <p:spPr>
          <a:xfrm>
            <a:off x="0" y="-4861364"/>
            <a:ext cx="12192000" cy="12192000"/>
          </a:xfrm>
        </p:spPr>
      </p:pic>
      <p:sp>
        <p:nvSpPr>
          <p:cNvPr id="6" name="TextBox 5">
            <a:extLst>
              <a:ext uri="{FF2B5EF4-FFF2-40B4-BE49-F238E27FC236}">
                <a16:creationId xmlns:a16="http://schemas.microsoft.com/office/drawing/2014/main" id="{338A2D96-E1F4-A139-6C0D-0B93992E20F2}"/>
              </a:ext>
            </a:extLst>
          </p:cNvPr>
          <p:cNvSpPr txBox="1"/>
          <p:nvPr/>
        </p:nvSpPr>
        <p:spPr>
          <a:xfrm>
            <a:off x="1826113" y="2413337"/>
            <a:ext cx="853977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DLQs and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12091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12B760-506C-F79D-AEDC-EC8E5BBA52C0}"/>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619982"/>
            <a:ext cx="10905066" cy="3618035"/>
          </a:xfrm>
          <a:prstGeom prst="rect">
            <a:avLst/>
          </a:prstGeom>
        </p:spPr>
      </p:pic>
    </p:spTree>
    <p:extLst>
      <p:ext uri="{BB962C8B-B14F-4D97-AF65-F5344CB8AC3E}">
        <p14:creationId xmlns:p14="http://schemas.microsoft.com/office/powerpoint/2010/main" val="366045189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F6E9364-C7BE-8A31-6AA0-A09FABC8F6D3}"/>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238289"/>
            <a:ext cx="10905066" cy="4381421"/>
          </a:xfrm>
          <a:prstGeom prst="rect">
            <a:avLst/>
          </a:prstGeom>
        </p:spPr>
      </p:pic>
    </p:spTree>
    <p:extLst>
      <p:ext uri="{BB962C8B-B14F-4D97-AF65-F5344CB8AC3E}">
        <p14:creationId xmlns:p14="http://schemas.microsoft.com/office/powerpoint/2010/main" val="30351780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a rabbit and a group of ducks&#10;&#10;Description automatically generated">
            <a:extLst>
              <a:ext uri="{FF2B5EF4-FFF2-40B4-BE49-F238E27FC236}">
                <a16:creationId xmlns:a16="http://schemas.microsoft.com/office/drawing/2014/main" id="{7692F285-FB70-7316-A4F6-5B33514F6113}"/>
              </a:ext>
            </a:extLst>
          </p:cNvPr>
          <p:cNvPicPr>
            <a:picLocks noGrp="1" noChangeAspect="1"/>
          </p:cNvPicPr>
          <p:nvPr>
            <p:ph idx="1"/>
          </p:nvPr>
        </p:nvPicPr>
        <p:blipFill>
          <a:blip r:embed="rId3"/>
          <a:stretch>
            <a:fillRect/>
          </a:stretch>
        </p:blipFill>
        <p:spPr>
          <a:xfrm>
            <a:off x="0" y="-1794077"/>
            <a:ext cx="12192000" cy="12192000"/>
          </a:xfrm>
        </p:spPr>
      </p:pic>
      <p:sp>
        <p:nvSpPr>
          <p:cNvPr id="6" name="TextBox 5">
            <a:extLst>
              <a:ext uri="{FF2B5EF4-FFF2-40B4-BE49-F238E27FC236}">
                <a16:creationId xmlns:a16="http://schemas.microsoft.com/office/drawing/2014/main" id="{2E8E43A3-1ABF-55DF-CDBD-C60BFD577514}"/>
              </a:ext>
            </a:extLst>
          </p:cNvPr>
          <p:cNvSpPr txBox="1"/>
          <p:nvPr/>
        </p:nvSpPr>
        <p:spPr>
          <a:xfrm>
            <a:off x="2448366" y="2921168"/>
            <a:ext cx="729526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Rabbit Queue Names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6413688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F02339-1809-2C9F-FDC3-B15CCF110B66}"/>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643467" y="1566212"/>
            <a:ext cx="10905066" cy="3725574"/>
          </a:xfrm>
          <a:prstGeom prst="rect">
            <a:avLst/>
          </a:prstGeom>
        </p:spPr>
      </p:pic>
    </p:spTree>
    <p:extLst>
      <p:ext uri="{BB962C8B-B14F-4D97-AF65-F5344CB8AC3E}">
        <p14:creationId xmlns:p14="http://schemas.microsoft.com/office/powerpoint/2010/main" val="23301251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FD44DA-9824-0521-5C29-ABA773ACC87C}"/>
              </a:ext>
            </a:extLst>
          </p:cNvPr>
          <p:cNvPicPr>
            <a:picLocks noGrp="1" noChangeAspect="1"/>
          </p:cNvPicPr>
          <p:nvPr>
            <p:ph idx="1"/>
          </p:nvPr>
        </p:nvPicPr>
        <p:blipFill>
          <a:blip r:embed="rId3"/>
          <a:stretch>
            <a:fillRect/>
          </a:stretch>
        </p:blipFill>
        <p:spPr>
          <a:xfrm>
            <a:off x="0" y="-1689902"/>
            <a:ext cx="12192000" cy="12192000"/>
          </a:xfrm>
        </p:spPr>
      </p:pic>
      <p:sp>
        <p:nvSpPr>
          <p:cNvPr id="6" name="TextBox 5">
            <a:extLst>
              <a:ext uri="{FF2B5EF4-FFF2-40B4-BE49-F238E27FC236}">
                <a16:creationId xmlns:a16="http://schemas.microsoft.com/office/drawing/2014/main" id="{F383EEA0-B9FF-9413-052B-5DEA5A44A9D7}"/>
              </a:ext>
            </a:extLst>
          </p:cNvPr>
          <p:cNvSpPr txBox="1"/>
          <p:nvPr/>
        </p:nvSpPr>
        <p:spPr>
          <a:xfrm>
            <a:off x="478244" y="2921168"/>
            <a:ext cx="1123551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Campaign Worker Memory Usage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3024912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sitting at desks with people in the background&#10;&#10;Description automatically generated">
            <a:extLst>
              <a:ext uri="{FF2B5EF4-FFF2-40B4-BE49-F238E27FC236}">
                <a16:creationId xmlns:a16="http://schemas.microsoft.com/office/drawing/2014/main" id="{1CE08520-1E70-2EED-0D4A-6DA51F2D3B0C}"/>
              </a:ext>
            </a:extLst>
          </p:cNvPr>
          <p:cNvPicPr>
            <a:picLocks noChangeAspect="1"/>
          </p:cNvPicPr>
          <p:nvPr/>
        </p:nvPicPr>
        <p:blipFill>
          <a:blip r:embed="rId3"/>
          <a:stretch>
            <a:fillRect/>
          </a:stretch>
        </p:blipFill>
        <p:spPr>
          <a:xfrm>
            <a:off x="0" y="-4120589"/>
            <a:ext cx="12192000" cy="12192000"/>
          </a:xfrm>
          <a:prstGeom prst="rect">
            <a:avLst/>
          </a:prstGeom>
        </p:spPr>
      </p:pic>
      <p:sp>
        <p:nvSpPr>
          <p:cNvPr id="6" name="TextBox 5">
            <a:extLst>
              <a:ext uri="{FF2B5EF4-FFF2-40B4-BE49-F238E27FC236}">
                <a16:creationId xmlns:a16="http://schemas.microsoft.com/office/drawing/2014/main" id="{A0232332-04FA-CBAA-C972-206FF9FADFFC}"/>
              </a:ext>
            </a:extLst>
          </p:cNvPr>
          <p:cNvSpPr txBox="1"/>
          <p:nvPr/>
        </p:nvSpPr>
        <p:spPr>
          <a:xfrm>
            <a:off x="2403322" y="2921168"/>
            <a:ext cx="742985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Act III: The Processing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44253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 shot of a computer&#10;&#10;Description automatically generated">
            <a:extLst>
              <a:ext uri="{FF2B5EF4-FFF2-40B4-BE49-F238E27FC236}">
                <a16:creationId xmlns:a16="http://schemas.microsoft.com/office/drawing/2014/main" id="{00726CEF-72A9-785B-CC46-F2F34FF670D7}"/>
              </a:ext>
            </a:extLst>
          </p:cNvPr>
          <p:cNvPicPr>
            <a:picLocks noGrp="1" noChangeAspect="1"/>
          </p:cNvPicPr>
          <p:nvPr>
            <p:ph idx="1"/>
          </p:nvPr>
        </p:nvPicPr>
        <p:blipFill>
          <a:blip r:embed="rId3"/>
          <a:stretch>
            <a:fillRect/>
          </a:stretch>
        </p:blipFill>
        <p:spPr>
          <a:xfrm>
            <a:off x="643467" y="2679276"/>
            <a:ext cx="10905066" cy="1499446"/>
          </a:xfrm>
          <a:prstGeom prst="rect">
            <a:avLst/>
          </a:prstGeom>
        </p:spPr>
      </p:pic>
    </p:spTree>
    <p:extLst>
      <p:ext uri="{BB962C8B-B14F-4D97-AF65-F5344CB8AC3E}">
        <p14:creationId xmlns:p14="http://schemas.microsoft.com/office/powerpoint/2010/main" val="33906470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many arms and many objects&#10;&#10;Description automatically generated">
            <a:extLst>
              <a:ext uri="{FF2B5EF4-FFF2-40B4-BE49-F238E27FC236}">
                <a16:creationId xmlns:a16="http://schemas.microsoft.com/office/drawing/2014/main" id="{91DCF262-A8BF-1A17-2AFC-DEA590EE6058}"/>
              </a:ext>
            </a:extLst>
          </p:cNvPr>
          <p:cNvPicPr>
            <a:picLocks noGrp="1" noChangeAspect="1"/>
          </p:cNvPicPr>
          <p:nvPr>
            <p:ph idx="1"/>
          </p:nvPr>
        </p:nvPicPr>
        <p:blipFill>
          <a:blip r:embed="rId3"/>
          <a:stretch>
            <a:fillRect/>
          </a:stretch>
        </p:blipFill>
        <p:spPr>
          <a:xfrm>
            <a:off x="0" y="-1192193"/>
            <a:ext cx="12192000" cy="12192000"/>
          </a:xfrm>
        </p:spPr>
      </p:pic>
      <p:sp>
        <p:nvSpPr>
          <p:cNvPr id="6" name="TextBox 5">
            <a:extLst>
              <a:ext uri="{FF2B5EF4-FFF2-40B4-BE49-F238E27FC236}">
                <a16:creationId xmlns:a16="http://schemas.microsoft.com/office/drawing/2014/main" id="{FEFCC718-1745-2B27-1908-B7D714FC1E1B}"/>
              </a:ext>
            </a:extLst>
          </p:cNvPr>
          <p:cNvSpPr txBox="1"/>
          <p:nvPr/>
        </p:nvSpPr>
        <p:spPr>
          <a:xfrm>
            <a:off x="2522842" y="2921168"/>
            <a:ext cx="71463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BEAM Process Limits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960906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n a black background&#10;&#10;Description automatically generated">
            <a:extLst>
              <a:ext uri="{FF2B5EF4-FFF2-40B4-BE49-F238E27FC236}">
                <a16:creationId xmlns:a16="http://schemas.microsoft.com/office/drawing/2014/main" id="{AB360B29-6FE8-7549-B2BC-8C766427E35E}"/>
              </a:ext>
            </a:extLst>
          </p:cNvPr>
          <p:cNvPicPr>
            <a:picLocks noGrp="1" noChangeAspect="1"/>
          </p:cNvPicPr>
          <p:nvPr>
            <p:ph idx="1"/>
          </p:nvPr>
        </p:nvPicPr>
        <p:blipFill>
          <a:blip r:embed="rId3"/>
          <a:stretch>
            <a:fillRect/>
          </a:stretch>
        </p:blipFill>
        <p:spPr>
          <a:xfrm>
            <a:off x="-8689" y="1645104"/>
            <a:ext cx="12209377" cy="3567791"/>
          </a:xfrm>
        </p:spPr>
      </p:pic>
    </p:spTree>
    <p:extLst>
      <p:ext uri="{BB962C8B-B14F-4D97-AF65-F5344CB8AC3E}">
        <p14:creationId xmlns:p14="http://schemas.microsoft.com/office/powerpoint/2010/main" val="30485297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cartoon ducks in hats&#10;&#10;Description automatically generated">
            <a:extLst>
              <a:ext uri="{FF2B5EF4-FFF2-40B4-BE49-F238E27FC236}">
                <a16:creationId xmlns:a16="http://schemas.microsoft.com/office/drawing/2014/main" id="{4731284D-14ED-1E6D-1F97-5205D9991FB6}"/>
              </a:ext>
            </a:extLst>
          </p:cNvPr>
          <p:cNvPicPr>
            <a:picLocks noChangeAspect="1"/>
          </p:cNvPicPr>
          <p:nvPr/>
        </p:nvPicPr>
        <p:blipFill>
          <a:blip r:embed="rId3"/>
          <a:stretch>
            <a:fillRect/>
          </a:stretch>
        </p:blipFill>
        <p:spPr>
          <a:xfrm>
            <a:off x="0" y="-4884513"/>
            <a:ext cx="12192000" cy="12192000"/>
          </a:xfrm>
          <a:prstGeom prst="rect">
            <a:avLst/>
          </a:prstGeom>
        </p:spPr>
      </p:pic>
      <p:sp>
        <p:nvSpPr>
          <p:cNvPr id="6" name="TextBox 5">
            <a:extLst>
              <a:ext uri="{FF2B5EF4-FFF2-40B4-BE49-F238E27FC236}">
                <a16:creationId xmlns:a16="http://schemas.microsoft.com/office/drawing/2014/main" id="{53B23972-790E-6B72-4B50-D977E28AC739}"/>
              </a:ext>
            </a:extLst>
          </p:cNvPr>
          <p:cNvSpPr txBox="1"/>
          <p:nvPr/>
        </p:nvSpPr>
        <p:spPr>
          <a:xfrm>
            <a:off x="2124592" y="2921168"/>
            <a:ext cx="794281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All Release Groups Live</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7817115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machine&#10;&#10;Description automatically generated">
            <a:extLst>
              <a:ext uri="{FF2B5EF4-FFF2-40B4-BE49-F238E27FC236}">
                <a16:creationId xmlns:a16="http://schemas.microsoft.com/office/drawing/2014/main" id="{405C2F17-1BF8-F9E7-20D5-AA88084CC707}"/>
              </a:ext>
            </a:extLst>
          </p:cNvPr>
          <p:cNvPicPr>
            <a:picLocks noGrp="1" noChangeAspect="1"/>
          </p:cNvPicPr>
          <p:nvPr>
            <p:ph idx="1"/>
          </p:nvPr>
        </p:nvPicPr>
        <p:blipFill>
          <a:blip r:embed="rId3"/>
          <a:stretch>
            <a:fillRect/>
          </a:stretch>
        </p:blipFill>
        <p:spPr>
          <a:xfrm>
            <a:off x="0" y="-4294208"/>
            <a:ext cx="12192000" cy="12192000"/>
          </a:xfrm>
        </p:spPr>
      </p:pic>
      <p:sp>
        <p:nvSpPr>
          <p:cNvPr id="6" name="TextBox 5">
            <a:extLst>
              <a:ext uri="{FF2B5EF4-FFF2-40B4-BE49-F238E27FC236}">
                <a16:creationId xmlns:a16="http://schemas.microsoft.com/office/drawing/2014/main" id="{42C40DD9-E6A5-7B26-1D66-56ABBF53EE56}"/>
              </a:ext>
            </a:extLst>
          </p:cNvPr>
          <p:cNvSpPr txBox="1"/>
          <p:nvPr/>
        </p:nvSpPr>
        <p:spPr>
          <a:xfrm>
            <a:off x="1965254" y="2921168"/>
            <a:ext cx="826149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Invest In Custom Tooling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6762972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uck in a room with many screens&#10;&#10;Description automatically generated">
            <a:extLst>
              <a:ext uri="{FF2B5EF4-FFF2-40B4-BE49-F238E27FC236}">
                <a16:creationId xmlns:a16="http://schemas.microsoft.com/office/drawing/2014/main" id="{03484285-6A3E-747F-10F8-E7E3F565363A}"/>
              </a:ext>
            </a:extLst>
          </p:cNvPr>
          <p:cNvPicPr>
            <a:picLocks noGrp="1" noChangeAspect="1"/>
          </p:cNvPicPr>
          <p:nvPr>
            <p:ph idx="1"/>
          </p:nvPr>
        </p:nvPicPr>
        <p:blipFill>
          <a:blip r:embed="rId3"/>
          <a:stretch>
            <a:fillRect/>
          </a:stretch>
        </p:blipFill>
        <p:spPr>
          <a:xfrm>
            <a:off x="0" y="-4896093"/>
            <a:ext cx="12192000" cy="12192000"/>
          </a:xfrm>
          <a:prstGeom prst="rect">
            <a:avLst/>
          </a:prstGeom>
        </p:spPr>
      </p:pic>
      <p:sp>
        <p:nvSpPr>
          <p:cNvPr id="5" name="TextBox 4">
            <a:extLst>
              <a:ext uri="{FF2B5EF4-FFF2-40B4-BE49-F238E27FC236}">
                <a16:creationId xmlns:a16="http://schemas.microsoft.com/office/drawing/2014/main" id="{78FA9872-DB05-49A8-15EF-85F28C1A046D}"/>
              </a:ext>
            </a:extLst>
          </p:cNvPr>
          <p:cNvSpPr txBox="1"/>
          <p:nvPr/>
        </p:nvSpPr>
        <p:spPr>
          <a:xfrm>
            <a:off x="2694523" y="2969803"/>
            <a:ext cx="680295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Prioritize Monitoring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89114242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glasses and a pencil on a table&#10;&#10;Description automatically generated">
            <a:extLst>
              <a:ext uri="{FF2B5EF4-FFF2-40B4-BE49-F238E27FC236}">
                <a16:creationId xmlns:a16="http://schemas.microsoft.com/office/drawing/2014/main" id="{D8F532D8-F19D-4B2E-F923-D46877467ACD}"/>
              </a:ext>
            </a:extLst>
          </p:cNvPr>
          <p:cNvPicPr>
            <a:picLocks noGrp="1" noChangeAspect="1"/>
          </p:cNvPicPr>
          <p:nvPr>
            <p:ph idx="1"/>
          </p:nvPr>
        </p:nvPicPr>
        <p:blipFill>
          <a:blip r:embed="rId3"/>
          <a:stretch>
            <a:fillRect/>
          </a:stretch>
        </p:blipFill>
        <p:spPr>
          <a:xfrm>
            <a:off x="0" y="-1608879"/>
            <a:ext cx="12192000" cy="12192000"/>
          </a:xfrm>
        </p:spPr>
      </p:pic>
      <p:sp>
        <p:nvSpPr>
          <p:cNvPr id="6" name="TextBox 5">
            <a:extLst>
              <a:ext uri="{FF2B5EF4-FFF2-40B4-BE49-F238E27FC236}">
                <a16:creationId xmlns:a16="http://schemas.microsoft.com/office/drawing/2014/main" id="{A822044F-0F88-6DFC-5B7C-A4D1FCBB9813}"/>
              </a:ext>
            </a:extLst>
          </p:cNvPr>
          <p:cNvSpPr txBox="1"/>
          <p:nvPr/>
        </p:nvSpPr>
        <p:spPr>
          <a:xfrm>
            <a:off x="1706272" y="2921168"/>
            <a:ext cx="8779455"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Consumer Creation Order</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1323453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ducks in a room with people in the background&#10;&#10;Description automatically generated">
            <a:extLst>
              <a:ext uri="{FF2B5EF4-FFF2-40B4-BE49-F238E27FC236}">
                <a16:creationId xmlns:a16="http://schemas.microsoft.com/office/drawing/2014/main" id="{1138DA7A-2FC5-94F5-D29A-E77368E34FCE}"/>
              </a:ext>
            </a:extLst>
          </p:cNvPr>
          <p:cNvPicPr>
            <a:picLocks noChangeAspect="1"/>
          </p:cNvPicPr>
          <p:nvPr/>
        </p:nvPicPr>
        <p:blipFill>
          <a:blip r:embed="rId3"/>
          <a:stretch>
            <a:fillRect/>
          </a:stretch>
        </p:blipFill>
        <p:spPr>
          <a:xfrm>
            <a:off x="0" y="-3889095"/>
            <a:ext cx="12192000" cy="12192000"/>
          </a:xfrm>
          <a:prstGeom prst="rect">
            <a:avLst/>
          </a:prstGeom>
        </p:spPr>
      </p:pic>
      <p:sp>
        <p:nvSpPr>
          <p:cNvPr id="6" name="TextBox 5">
            <a:extLst>
              <a:ext uri="{FF2B5EF4-FFF2-40B4-BE49-F238E27FC236}">
                <a16:creationId xmlns:a16="http://schemas.microsoft.com/office/drawing/2014/main" id="{D3825686-3FE3-B661-35A4-769605D968B5}"/>
              </a:ext>
            </a:extLst>
          </p:cNvPr>
          <p:cNvSpPr txBox="1"/>
          <p:nvPr/>
        </p:nvSpPr>
        <p:spPr>
          <a:xfrm>
            <a:off x="4216831" y="3002131"/>
            <a:ext cx="3758337"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Next Steps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864070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wo ducks holding a walkie talkie&#10;&#10;Description automatically generated">
            <a:extLst>
              <a:ext uri="{FF2B5EF4-FFF2-40B4-BE49-F238E27FC236}">
                <a16:creationId xmlns:a16="http://schemas.microsoft.com/office/drawing/2014/main" id="{5279773C-B663-A30B-7A1B-0EA1CDE66B35}"/>
              </a:ext>
            </a:extLst>
          </p:cNvPr>
          <p:cNvPicPr>
            <a:picLocks noChangeAspect="1"/>
          </p:cNvPicPr>
          <p:nvPr/>
        </p:nvPicPr>
        <p:blipFill>
          <a:blip r:embed="rId3"/>
          <a:stretch>
            <a:fillRect/>
          </a:stretch>
        </p:blipFill>
        <p:spPr>
          <a:xfrm>
            <a:off x="0" y="-1794076"/>
            <a:ext cx="12192000" cy="12192000"/>
          </a:xfrm>
          <a:prstGeom prst="rect">
            <a:avLst/>
          </a:prstGeom>
        </p:spPr>
      </p:pic>
      <p:sp>
        <p:nvSpPr>
          <p:cNvPr id="5" name="TextBox 4">
            <a:extLst>
              <a:ext uri="{FF2B5EF4-FFF2-40B4-BE49-F238E27FC236}">
                <a16:creationId xmlns:a16="http://schemas.microsoft.com/office/drawing/2014/main" id="{C1ED3F1A-0D5A-5AB7-26A9-DF4A6BCFDF1A}"/>
              </a:ext>
            </a:extLst>
          </p:cNvPr>
          <p:cNvSpPr txBox="1"/>
          <p:nvPr/>
        </p:nvSpPr>
        <p:spPr>
          <a:xfrm>
            <a:off x="2124849" y="2459504"/>
            <a:ext cx="794230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Do Not Share Channels</a:t>
            </a:r>
          </a:p>
          <a:p>
            <a:pPr algn="ctr"/>
            <a:r>
              <a:rPr lang="en-US" sz="6000" dirty="0"/>
              <a:t>Across Processes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291682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4"/>
          <a:stretch>
            <a:fillRect/>
          </a:stretch>
        </p:blipFill>
        <p:spPr>
          <a:xfrm>
            <a:off x="7450556" y="2614532"/>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32216" y="1701609"/>
            <a:ext cx="4662259" cy="3108173"/>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2DD4D29-4496-9BE7-1DAA-FA1B551EBD87}"/>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835772" y="643466"/>
            <a:ext cx="8520455" cy="5571067"/>
          </a:xfrm>
          <a:prstGeom prst="rect">
            <a:avLst/>
          </a:prstGeom>
        </p:spPr>
      </p:pic>
    </p:spTree>
    <p:extLst>
      <p:ext uri="{BB962C8B-B14F-4D97-AF65-F5344CB8AC3E}">
        <p14:creationId xmlns:p14="http://schemas.microsoft.com/office/powerpoint/2010/main" val="42319217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499439" y="643466"/>
            <a:ext cx="9193122" cy="5571067"/>
          </a:xfrm>
          <a:prstGeom prst="rect">
            <a:avLst/>
          </a:prstGeom>
        </p:spPr>
      </p:pic>
    </p:spTree>
    <p:extLst>
      <p:ext uri="{BB962C8B-B14F-4D97-AF65-F5344CB8AC3E}">
        <p14:creationId xmlns:p14="http://schemas.microsoft.com/office/powerpoint/2010/main" val="13956026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71314033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161578161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30980044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A2EEDC-0B7D-CDE4-BFE5-A2971F2F4E59}"/>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499439" y="643466"/>
            <a:ext cx="9193122" cy="5571067"/>
          </a:xfrm>
          <a:prstGeom prst="rect">
            <a:avLst/>
          </a:prstGeom>
        </p:spPr>
      </p:pic>
    </p:spTree>
    <p:extLst>
      <p:ext uri="{BB962C8B-B14F-4D97-AF65-F5344CB8AC3E}">
        <p14:creationId xmlns:p14="http://schemas.microsoft.com/office/powerpoint/2010/main" val="204664889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standing on a electrical box&#10;&#10;Description automatically generated">
            <a:extLst>
              <a:ext uri="{FF2B5EF4-FFF2-40B4-BE49-F238E27FC236}">
                <a16:creationId xmlns:a16="http://schemas.microsoft.com/office/drawing/2014/main" id="{082CAFBD-72DC-7D77-C7D6-1E53AEA93EA4}"/>
              </a:ext>
            </a:extLst>
          </p:cNvPr>
          <p:cNvPicPr>
            <a:picLocks noGrp="1" noChangeAspect="1"/>
          </p:cNvPicPr>
          <p:nvPr>
            <p:ph idx="1"/>
          </p:nvPr>
        </p:nvPicPr>
        <p:blipFill>
          <a:blip r:embed="rId3"/>
          <a:stretch>
            <a:fillRect/>
          </a:stretch>
        </p:blipFill>
        <p:spPr>
          <a:xfrm>
            <a:off x="0" y="-2326511"/>
            <a:ext cx="12192000" cy="12192000"/>
          </a:xfrm>
        </p:spPr>
      </p:pic>
      <p:sp>
        <p:nvSpPr>
          <p:cNvPr id="8" name="TextBox 7">
            <a:extLst>
              <a:ext uri="{FF2B5EF4-FFF2-40B4-BE49-F238E27FC236}">
                <a16:creationId xmlns:a16="http://schemas.microsoft.com/office/drawing/2014/main" id="{D2840831-138B-D666-5EF6-BAD042396341}"/>
              </a:ext>
            </a:extLst>
          </p:cNvPr>
          <p:cNvSpPr txBox="1"/>
          <p:nvPr/>
        </p:nvSpPr>
        <p:spPr>
          <a:xfrm>
            <a:off x="3353326" y="2921168"/>
            <a:ext cx="54853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Circuit Breakers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978364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artoon duck and duckling fighting with swords&#10;&#10;Description automatically generated">
            <a:extLst>
              <a:ext uri="{FF2B5EF4-FFF2-40B4-BE49-F238E27FC236}">
                <a16:creationId xmlns:a16="http://schemas.microsoft.com/office/drawing/2014/main" id="{C5511454-DB6A-9206-3627-C3141E5BD161}"/>
              </a:ext>
            </a:extLst>
          </p:cNvPr>
          <p:cNvPicPr>
            <a:picLocks noGrp="1" noChangeAspect="1"/>
          </p:cNvPicPr>
          <p:nvPr>
            <p:ph idx="1"/>
          </p:nvPr>
        </p:nvPicPr>
        <p:blipFill>
          <a:blip r:embed="rId3"/>
          <a:stretch>
            <a:fillRect/>
          </a:stretch>
        </p:blipFill>
        <p:spPr>
          <a:xfrm>
            <a:off x="0" y="-949124"/>
            <a:ext cx="12192000" cy="12192000"/>
          </a:xfrm>
        </p:spPr>
      </p:pic>
      <p:sp>
        <p:nvSpPr>
          <p:cNvPr id="7" name="TextBox 6">
            <a:extLst>
              <a:ext uri="{FF2B5EF4-FFF2-40B4-BE49-F238E27FC236}">
                <a16:creationId xmlns:a16="http://schemas.microsoft.com/office/drawing/2014/main" id="{4327C290-AC28-EA76-EFA0-59198CC0F2D9}"/>
              </a:ext>
            </a:extLst>
          </p:cNvPr>
          <p:cNvSpPr txBox="1"/>
          <p:nvPr/>
        </p:nvSpPr>
        <p:spPr>
          <a:xfrm>
            <a:off x="2179352" y="2459504"/>
            <a:ext cx="7833298"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pPr algn="ctr"/>
            <a:r>
              <a:rPr lang="en-US" sz="6000" dirty="0"/>
              <a:t>There Can Be Only One</a:t>
            </a:r>
          </a:p>
          <a:p>
            <a:pPr algn="ctr"/>
            <a:r>
              <a:rPr lang="en-US" sz="6000" dirty="0"/>
              <a:t>(Or a Few)</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339624679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earing a hat and coat looking at a camera&#10;&#10;Description automatically generated">
            <a:extLst>
              <a:ext uri="{FF2B5EF4-FFF2-40B4-BE49-F238E27FC236}">
                <a16:creationId xmlns:a16="http://schemas.microsoft.com/office/drawing/2014/main" id="{1A0715B1-722B-D3D6-FA72-02FFD7CF8CD2}"/>
              </a:ext>
            </a:extLst>
          </p:cNvPr>
          <p:cNvPicPr>
            <a:picLocks noGrp="1" noChangeAspect="1"/>
          </p:cNvPicPr>
          <p:nvPr>
            <p:ph idx="1"/>
          </p:nvPr>
        </p:nvPicPr>
        <p:blipFill>
          <a:blip r:embed="rId3"/>
          <a:stretch>
            <a:fillRect/>
          </a:stretch>
        </p:blipFill>
        <p:spPr>
          <a:xfrm>
            <a:off x="0" y="-3831220"/>
            <a:ext cx="12192000" cy="12192000"/>
          </a:xfrm>
        </p:spPr>
      </p:pic>
      <p:sp>
        <p:nvSpPr>
          <p:cNvPr id="6" name="TextBox 5">
            <a:extLst>
              <a:ext uri="{FF2B5EF4-FFF2-40B4-BE49-F238E27FC236}">
                <a16:creationId xmlns:a16="http://schemas.microsoft.com/office/drawing/2014/main" id="{732DB87F-9942-3537-DF23-7B36B6F3EB2C}"/>
              </a:ext>
            </a:extLst>
          </p:cNvPr>
          <p:cNvSpPr txBox="1"/>
          <p:nvPr/>
        </p:nvSpPr>
        <p:spPr>
          <a:xfrm>
            <a:off x="4183328" y="2921168"/>
            <a:ext cx="3825343"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Audit Trails</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21226643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ign on a sidewalk&#10;&#10;Description automatically generated">
            <a:extLst>
              <a:ext uri="{FF2B5EF4-FFF2-40B4-BE49-F238E27FC236}">
                <a16:creationId xmlns:a16="http://schemas.microsoft.com/office/drawing/2014/main" id="{6798DD72-F4CB-377C-8D84-61DC32F718F2}"/>
              </a:ext>
            </a:extLst>
          </p:cNvPr>
          <p:cNvPicPr>
            <a:picLocks noGrp="1" noChangeAspect="1"/>
          </p:cNvPicPr>
          <p:nvPr>
            <p:ph idx="1"/>
          </p:nvPr>
        </p:nvPicPr>
        <p:blipFill>
          <a:blip r:embed="rId3"/>
          <a:stretch>
            <a:fillRect/>
          </a:stretch>
        </p:blipFill>
        <p:spPr>
          <a:xfrm>
            <a:off x="0" y="-2210765"/>
            <a:ext cx="12192000" cy="12192000"/>
          </a:xfrm>
        </p:spPr>
      </p:pic>
      <p:sp>
        <p:nvSpPr>
          <p:cNvPr id="6" name="TextBox 5">
            <a:extLst>
              <a:ext uri="{FF2B5EF4-FFF2-40B4-BE49-F238E27FC236}">
                <a16:creationId xmlns:a16="http://schemas.microsoft.com/office/drawing/2014/main" id="{FBD5D17D-92FD-2604-C9CD-FF5FA9306A07}"/>
              </a:ext>
            </a:extLst>
          </p:cNvPr>
          <p:cNvSpPr txBox="1"/>
          <p:nvPr/>
        </p:nvSpPr>
        <p:spPr>
          <a:xfrm>
            <a:off x="2027129" y="2921168"/>
            <a:ext cx="8137741"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Do We Need Broadway?</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414968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52210C-4839-DEBD-6338-97661383AA91}"/>
              </a:ext>
            </a:extLst>
          </p:cNvPr>
          <p:cNvPicPr>
            <a:picLocks noChangeAspect="1"/>
          </p:cNvPicPr>
          <p:nvPr/>
        </p:nvPicPr>
        <p:blipFill>
          <a:blip r:embed="rId3"/>
          <a:stretch>
            <a:fillRect/>
          </a:stretch>
        </p:blipFill>
        <p:spPr>
          <a:xfrm>
            <a:off x="970344" y="643467"/>
            <a:ext cx="4637912" cy="5571066"/>
          </a:xfrm>
          <a:prstGeom prst="rect">
            <a:avLst/>
          </a:prstGeom>
        </p:spPr>
      </p:pic>
      <p:pic>
        <p:nvPicPr>
          <p:cNvPr id="7" name="Content Placeholder 6">
            <a:extLst>
              <a:ext uri="{FF2B5EF4-FFF2-40B4-BE49-F238E27FC236}">
                <a16:creationId xmlns:a16="http://schemas.microsoft.com/office/drawing/2014/main" id="{71C7DFA0-A58E-A37B-3BA1-CAC760C892C0}"/>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6256865" y="783166"/>
            <a:ext cx="5291667" cy="5291667"/>
          </a:xfrm>
          <a:prstGeom prst="rect">
            <a:avLst/>
          </a:prstGeom>
        </p:spPr>
      </p:pic>
    </p:spTree>
    <p:extLst>
      <p:ext uri="{BB962C8B-B14F-4D97-AF65-F5344CB8AC3E}">
        <p14:creationId xmlns:p14="http://schemas.microsoft.com/office/powerpoint/2010/main" val="16210694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2018E1B-E0B9-4440-AFF3-4112E50A27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3ABEC5-B137-1C02-7339-45B6A2A6A8C7}"/>
              </a:ext>
            </a:extLst>
          </p:cNvPr>
          <p:cNvSpPr>
            <a:spLocks noGrp="1"/>
          </p:cNvSpPr>
          <p:nvPr>
            <p:ph type="title"/>
          </p:nvPr>
        </p:nvSpPr>
        <p:spPr>
          <a:xfrm>
            <a:off x="838200" y="128927"/>
            <a:ext cx="10515600" cy="2217174"/>
          </a:xfrm>
        </p:spPr>
        <p:txBody>
          <a:bodyPr vert="horz" lIns="91440" tIns="45720" rIns="91440" bIns="45720" rtlCol="0" anchor="ctr">
            <a:normAutofit/>
          </a:bodyPr>
          <a:lstStyle/>
          <a:p>
            <a:pPr algn="ctr"/>
            <a:r>
              <a:rPr lang="en-US" sz="5200" kern="1200" dirty="0">
                <a:solidFill>
                  <a:schemeClr val="tx1"/>
                </a:solidFill>
                <a:latin typeface="+mj-lt"/>
                <a:ea typeface="+mj-ea"/>
                <a:cs typeface="+mj-cs"/>
              </a:rPr>
              <a:t>Our Team</a:t>
            </a:r>
          </a:p>
        </p:txBody>
      </p:sp>
      <p:pic>
        <p:nvPicPr>
          <p:cNvPr id="5" name="Content Placeholder 4" descr="A person smiling with glasses&#10;&#10;Description automatically generated">
            <a:extLst>
              <a:ext uri="{FF2B5EF4-FFF2-40B4-BE49-F238E27FC236}">
                <a16:creationId xmlns:a16="http://schemas.microsoft.com/office/drawing/2014/main" id="{89201B59-C591-9072-6F32-9BFB879AB214}"/>
              </a:ext>
            </a:extLst>
          </p:cNvPr>
          <p:cNvPicPr>
            <a:picLocks noGrp="1" noChangeAspect="1"/>
          </p:cNvPicPr>
          <p:nvPr>
            <p:ph idx="1"/>
          </p:nvPr>
        </p:nvPicPr>
        <p:blipFill>
          <a:blip r:embed="rId3"/>
          <a:srcRect l="7846" r="20669" b="-3"/>
          <a:stretch/>
        </p:blipFill>
        <p:spPr>
          <a:xfrm>
            <a:off x="804046" y="1979062"/>
            <a:ext cx="2255462" cy="3155238"/>
          </a:xfrm>
          <a:prstGeom prst="rect">
            <a:avLst/>
          </a:prstGeom>
        </p:spPr>
      </p:pic>
      <p:pic>
        <p:nvPicPr>
          <p:cNvPr id="9" name="Picture 8" descr="A person and dog taking a selfie&#10;&#10;Description automatically generated">
            <a:extLst>
              <a:ext uri="{FF2B5EF4-FFF2-40B4-BE49-F238E27FC236}">
                <a16:creationId xmlns:a16="http://schemas.microsoft.com/office/drawing/2014/main" id="{700B658E-2BBE-7B67-A12B-6FAC2C59AB46}"/>
              </a:ext>
            </a:extLst>
          </p:cNvPr>
          <p:cNvPicPr>
            <a:picLocks noChangeAspect="1"/>
          </p:cNvPicPr>
          <p:nvPr/>
        </p:nvPicPr>
        <p:blipFill>
          <a:blip r:embed="rId4"/>
          <a:srcRect l="4689" r="-1" b="-1"/>
          <a:stretch/>
        </p:blipFill>
        <p:spPr>
          <a:xfrm>
            <a:off x="3686673" y="1979062"/>
            <a:ext cx="2255462" cy="3155238"/>
          </a:xfrm>
          <a:prstGeom prst="rect">
            <a:avLst/>
          </a:prstGeom>
        </p:spPr>
      </p:pic>
      <p:pic>
        <p:nvPicPr>
          <p:cNvPr id="11" name="Picture 10" descr="A person sitting at a table&#10;&#10;Description automatically generated">
            <a:extLst>
              <a:ext uri="{FF2B5EF4-FFF2-40B4-BE49-F238E27FC236}">
                <a16:creationId xmlns:a16="http://schemas.microsoft.com/office/drawing/2014/main" id="{D1993939-74A8-23E4-82F8-90EABA1B349A}"/>
              </a:ext>
            </a:extLst>
          </p:cNvPr>
          <p:cNvPicPr>
            <a:picLocks noChangeAspect="1"/>
          </p:cNvPicPr>
          <p:nvPr/>
        </p:nvPicPr>
        <p:blipFill>
          <a:blip r:embed="rId5"/>
          <a:srcRect r="4688" b="-1"/>
          <a:stretch/>
        </p:blipFill>
        <p:spPr>
          <a:xfrm>
            <a:off x="6557871" y="1979062"/>
            <a:ext cx="2255462" cy="3155238"/>
          </a:xfrm>
          <a:prstGeom prst="rect">
            <a:avLst/>
          </a:prstGeom>
        </p:spPr>
      </p:pic>
      <p:pic>
        <p:nvPicPr>
          <p:cNvPr id="15" name="Picture 14" descr="A person with a long beard&#10;&#10;Description automatically generated">
            <a:extLst>
              <a:ext uri="{FF2B5EF4-FFF2-40B4-BE49-F238E27FC236}">
                <a16:creationId xmlns:a16="http://schemas.microsoft.com/office/drawing/2014/main" id="{5F760BC4-0025-643D-CC56-C81A1E796867}"/>
              </a:ext>
            </a:extLst>
          </p:cNvPr>
          <p:cNvPicPr>
            <a:picLocks noChangeAspect="1"/>
          </p:cNvPicPr>
          <p:nvPr/>
        </p:nvPicPr>
        <p:blipFill>
          <a:blip r:embed="rId6"/>
          <a:srcRect l="4689" r="-1" b="-1"/>
          <a:stretch/>
        </p:blipFill>
        <p:spPr>
          <a:xfrm>
            <a:off x="9371919" y="1979062"/>
            <a:ext cx="2255462" cy="3155238"/>
          </a:xfrm>
          <a:prstGeom prst="rect">
            <a:avLst/>
          </a:prstGeom>
        </p:spPr>
      </p:pic>
      <p:sp>
        <p:nvSpPr>
          <p:cNvPr id="22" name="TextBox 21">
            <a:extLst>
              <a:ext uri="{FF2B5EF4-FFF2-40B4-BE49-F238E27FC236}">
                <a16:creationId xmlns:a16="http://schemas.microsoft.com/office/drawing/2014/main" id="{E2E27F0E-E42E-B138-5232-33B0B7A61987}"/>
              </a:ext>
            </a:extLst>
          </p:cNvPr>
          <p:cNvSpPr txBox="1"/>
          <p:nvPr/>
        </p:nvSpPr>
        <p:spPr>
          <a:xfrm>
            <a:off x="1466938" y="5302791"/>
            <a:ext cx="929678" cy="553998"/>
          </a:xfrm>
          <a:prstGeom prst="rect">
            <a:avLst/>
          </a:prstGeom>
          <a:noFill/>
        </p:spPr>
        <p:txBody>
          <a:bodyPr wrap="none" rtlCol="0">
            <a:spAutoFit/>
          </a:bodyPr>
          <a:lstStyle/>
          <a:p>
            <a:r>
              <a:rPr lang="en-US" sz="3000" dirty="0"/>
              <a:t>Clay</a:t>
            </a:r>
          </a:p>
        </p:txBody>
      </p:sp>
      <p:sp>
        <p:nvSpPr>
          <p:cNvPr id="23" name="TextBox 22">
            <a:extLst>
              <a:ext uri="{FF2B5EF4-FFF2-40B4-BE49-F238E27FC236}">
                <a16:creationId xmlns:a16="http://schemas.microsoft.com/office/drawing/2014/main" id="{88D3CF71-A919-1849-6F12-633B47550B5C}"/>
              </a:ext>
            </a:extLst>
          </p:cNvPr>
          <p:cNvSpPr txBox="1"/>
          <p:nvPr/>
        </p:nvSpPr>
        <p:spPr>
          <a:xfrm>
            <a:off x="4343769" y="5314366"/>
            <a:ext cx="941091" cy="553998"/>
          </a:xfrm>
          <a:prstGeom prst="rect">
            <a:avLst/>
          </a:prstGeom>
          <a:noFill/>
        </p:spPr>
        <p:txBody>
          <a:bodyPr wrap="none" rtlCol="0">
            <a:spAutoFit/>
          </a:bodyPr>
          <a:lstStyle/>
          <a:p>
            <a:r>
              <a:rPr lang="en-US" sz="3000" dirty="0"/>
              <a:t>Matt</a:t>
            </a:r>
          </a:p>
        </p:txBody>
      </p:sp>
      <p:sp>
        <p:nvSpPr>
          <p:cNvPr id="25" name="TextBox 24">
            <a:extLst>
              <a:ext uri="{FF2B5EF4-FFF2-40B4-BE49-F238E27FC236}">
                <a16:creationId xmlns:a16="http://schemas.microsoft.com/office/drawing/2014/main" id="{201CB3E6-3AA9-C430-960C-F1A492778D70}"/>
              </a:ext>
            </a:extLst>
          </p:cNvPr>
          <p:cNvSpPr txBox="1"/>
          <p:nvPr/>
        </p:nvSpPr>
        <p:spPr>
          <a:xfrm>
            <a:off x="7007371" y="5291216"/>
            <a:ext cx="1356462" cy="553998"/>
          </a:xfrm>
          <a:prstGeom prst="rect">
            <a:avLst/>
          </a:prstGeom>
          <a:noFill/>
        </p:spPr>
        <p:txBody>
          <a:bodyPr wrap="none" rtlCol="0">
            <a:spAutoFit/>
          </a:bodyPr>
          <a:lstStyle/>
          <a:p>
            <a:r>
              <a:rPr lang="en-US" sz="3000" dirty="0"/>
              <a:t>Joanna</a:t>
            </a:r>
          </a:p>
        </p:txBody>
      </p:sp>
      <p:sp>
        <p:nvSpPr>
          <p:cNvPr id="26" name="TextBox 25">
            <a:extLst>
              <a:ext uri="{FF2B5EF4-FFF2-40B4-BE49-F238E27FC236}">
                <a16:creationId xmlns:a16="http://schemas.microsoft.com/office/drawing/2014/main" id="{64633C9C-C3DB-7314-6886-3D93F96B940B}"/>
              </a:ext>
            </a:extLst>
          </p:cNvPr>
          <p:cNvSpPr txBox="1"/>
          <p:nvPr/>
        </p:nvSpPr>
        <p:spPr>
          <a:xfrm>
            <a:off x="9964888" y="5314366"/>
            <a:ext cx="1069524" cy="553998"/>
          </a:xfrm>
          <a:prstGeom prst="rect">
            <a:avLst/>
          </a:prstGeom>
          <a:noFill/>
        </p:spPr>
        <p:txBody>
          <a:bodyPr wrap="none" rtlCol="0">
            <a:spAutoFit/>
          </a:bodyPr>
          <a:lstStyle/>
          <a:p>
            <a:r>
              <a:rPr lang="en-US" sz="3000" dirty="0"/>
              <a:t>Chris</a:t>
            </a:r>
          </a:p>
        </p:txBody>
      </p:sp>
    </p:spTree>
    <p:extLst>
      <p:ext uri="{BB962C8B-B14F-4D97-AF65-F5344CB8AC3E}">
        <p14:creationId xmlns:p14="http://schemas.microsoft.com/office/powerpoint/2010/main" val="7412346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76531" y="128233"/>
            <a:ext cx="5413795" cy="6625917"/>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6"/>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2.xml><?xml version="1.0" encoding="utf-8"?>
<p:tagLst xmlns:a="http://schemas.openxmlformats.org/drawingml/2006/main" xmlns:r="http://schemas.openxmlformats.org/officeDocument/2006/relationships" xmlns:p="http://schemas.openxmlformats.org/presentationml/2006/main">
  <p:tag name="TIMING" val="|11.3|53.9|27.7|47.4|17"/>
</p:tagLst>
</file>

<file path=ppt/tags/tag3.xml><?xml version="1.0" encoding="utf-8"?>
<p:tagLst xmlns:a="http://schemas.openxmlformats.org/drawingml/2006/main" xmlns:r="http://schemas.openxmlformats.org/officeDocument/2006/relationships" xmlns:p="http://schemas.openxmlformats.org/presentationml/2006/main">
  <p:tag name="TIMING" val="|5.7"/>
</p:tagLst>
</file>

<file path=ppt/tags/tag4.xml><?xml version="1.0" encoding="utf-8"?>
<p:tagLst xmlns:a="http://schemas.openxmlformats.org/drawingml/2006/main" xmlns:r="http://schemas.openxmlformats.org/officeDocument/2006/relationships" xmlns:p="http://schemas.openxmlformats.org/presentationml/2006/main">
  <p:tag name="TIMING" val="|55.9|1.7|1.9"/>
</p:tagLst>
</file>

<file path=ppt/tags/tag5.xml><?xml version="1.0" encoding="utf-8"?>
<p:tagLst xmlns:a="http://schemas.openxmlformats.org/drawingml/2006/main" xmlns:r="http://schemas.openxmlformats.org/officeDocument/2006/relationships" xmlns:p="http://schemas.openxmlformats.org/presentationml/2006/main">
  <p:tag name="TIMING" val="|13.1|5.8"/>
</p:tagLst>
</file>

<file path=ppt/tags/tag6.xml><?xml version="1.0" encoding="utf-8"?>
<p:tagLst xmlns:a="http://schemas.openxmlformats.org/drawingml/2006/main" xmlns:r="http://schemas.openxmlformats.org/officeDocument/2006/relationships" xmlns:p="http://schemas.openxmlformats.org/presentationml/2006/main">
  <p:tag name="TIMING" val="|51.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34178</TotalTime>
  <Words>8723</Words>
  <Application>Microsoft Macintosh PowerPoint</Application>
  <PresentationFormat>Widescreen</PresentationFormat>
  <Paragraphs>453</Paragraphs>
  <Slides>92</Slides>
  <Notes>92</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92</vt:i4>
      </vt:variant>
    </vt:vector>
  </HeadingPairs>
  <TitlesOfParts>
    <vt:vector size="96" baseType="lpstr">
      <vt:lpstr>Aptos</vt:lpstr>
      <vt:lpstr>Aptos Display</vt:lpstr>
      <vt:lpstr>Arial</vt:lpstr>
      <vt:lpstr>Office Theme</vt:lpstr>
      <vt:lpstr>Messaging With Limits</vt:lpstr>
      <vt:lpstr>Brian Meeker</vt:lpstr>
      <vt:lpstr>PowerPoint Presentation</vt:lpstr>
      <vt:lpstr>PowerPoint Presentation</vt:lpstr>
      <vt:lpstr>Providers</vt:lpstr>
      <vt:lpstr>Carriers (or Mobile Network Operators)</vt:lpstr>
      <vt:lpstr>PowerPoint Presentation</vt:lpstr>
      <vt:lpstr>PowerPoint Presentation</vt:lpstr>
      <vt:lpstr>Super Collider</vt:lpstr>
      <vt:lpstr>PowerPoint Presentation</vt:lpstr>
      <vt:lpstr>Bulk Ingest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QA</vt:lpstr>
      <vt:lpstr>Supercollider Repairs</vt:lpstr>
      <vt:lpstr>UI Issues</vt:lpstr>
      <vt:lpstr>PowerPoint Presentation</vt:lpstr>
      <vt:lpstr>Broadway Message Weights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 Archiving Campaigns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Team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87</cp:revision>
  <cp:lastPrinted>2024-04-22T20:46:14Z</cp:lastPrinted>
  <dcterms:created xsi:type="dcterms:W3CDTF">2024-04-20T18:14:37Z</dcterms:created>
  <dcterms:modified xsi:type="dcterms:W3CDTF">2024-08-29T17:50:13Z</dcterms:modified>
</cp:coreProperties>
</file>

<file path=docProps/thumbnail.jpeg>
</file>